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6"/>
  </p:notesMasterIdLst>
  <p:sldIdLst>
    <p:sldId id="319" r:id="rId2"/>
    <p:sldId id="407" r:id="rId3"/>
    <p:sldId id="412" r:id="rId4"/>
    <p:sldId id="475" r:id="rId5"/>
    <p:sldId id="476" r:id="rId6"/>
    <p:sldId id="408" r:id="rId7"/>
    <p:sldId id="477" r:id="rId8"/>
    <p:sldId id="472" r:id="rId9"/>
    <p:sldId id="409" r:id="rId10"/>
    <p:sldId id="478" r:id="rId11"/>
    <p:sldId id="410" r:id="rId12"/>
    <p:sldId id="516" r:id="rId13"/>
    <p:sldId id="517" r:id="rId14"/>
    <p:sldId id="479" r:id="rId15"/>
    <p:sldId id="416" r:id="rId16"/>
    <p:sldId id="411" r:id="rId17"/>
    <p:sldId id="474" r:id="rId18"/>
    <p:sldId id="480" r:id="rId19"/>
    <p:sldId id="481" r:id="rId20"/>
    <p:sldId id="482" r:id="rId21"/>
    <p:sldId id="483" r:id="rId22"/>
    <p:sldId id="484" r:id="rId23"/>
    <p:sldId id="486" r:id="rId24"/>
    <p:sldId id="417" r:id="rId25"/>
    <p:sldId id="418" r:id="rId26"/>
    <p:sldId id="406" r:id="rId27"/>
    <p:sldId id="487" r:id="rId28"/>
    <p:sldId id="488" r:id="rId29"/>
    <p:sldId id="489" r:id="rId30"/>
    <p:sldId id="490" r:id="rId31"/>
    <p:sldId id="491" r:id="rId32"/>
    <p:sldId id="492" r:id="rId33"/>
    <p:sldId id="422" r:id="rId34"/>
    <p:sldId id="493" r:id="rId35"/>
    <p:sldId id="494" r:id="rId36"/>
    <p:sldId id="495" r:id="rId37"/>
    <p:sldId id="496" r:id="rId38"/>
    <p:sldId id="518" r:id="rId39"/>
    <p:sldId id="519" r:id="rId40"/>
    <p:sldId id="520" r:id="rId41"/>
    <p:sldId id="523" r:id="rId42"/>
    <p:sldId id="499" r:id="rId43"/>
    <p:sldId id="428" r:id="rId44"/>
    <p:sldId id="521" r:id="rId45"/>
    <p:sldId id="429" r:id="rId46"/>
    <p:sldId id="503" r:id="rId47"/>
    <p:sldId id="500" r:id="rId48"/>
    <p:sldId id="502" r:id="rId49"/>
    <p:sldId id="432" r:id="rId50"/>
    <p:sldId id="430" r:id="rId51"/>
    <p:sldId id="511" r:id="rId52"/>
    <p:sldId id="512" r:id="rId53"/>
    <p:sldId id="513" r:id="rId54"/>
    <p:sldId id="426" r:id="rId55"/>
    <p:sldId id="522" r:id="rId56"/>
    <p:sldId id="434" r:id="rId57"/>
    <p:sldId id="435" r:id="rId58"/>
    <p:sldId id="505" r:id="rId59"/>
    <p:sldId id="507" r:id="rId60"/>
    <p:sldId id="506" r:id="rId61"/>
    <p:sldId id="508" r:id="rId62"/>
    <p:sldId id="510" r:id="rId63"/>
    <p:sldId id="436" r:id="rId64"/>
    <p:sldId id="515" r:id="rId65"/>
  </p:sldIdLst>
  <p:sldSz cx="12801600" cy="9601200" type="A3"/>
  <p:notesSz cx="6888163" cy="10018713"/>
  <p:defaultTextStyle>
    <a:defPPr>
      <a:defRPr lang="nl-NL"/>
    </a:defPPr>
    <a:lvl1pPr marL="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70BB43C0-7426-4D2D-A4D5-2123D11B6D8E}">
          <p14:sldIdLst>
            <p14:sldId id="319"/>
            <p14:sldId id="407"/>
            <p14:sldId id="412"/>
            <p14:sldId id="475"/>
            <p14:sldId id="476"/>
            <p14:sldId id="408"/>
            <p14:sldId id="477"/>
            <p14:sldId id="472"/>
            <p14:sldId id="409"/>
            <p14:sldId id="478"/>
            <p14:sldId id="410"/>
            <p14:sldId id="516"/>
            <p14:sldId id="517"/>
            <p14:sldId id="479"/>
            <p14:sldId id="416"/>
            <p14:sldId id="411"/>
            <p14:sldId id="474"/>
            <p14:sldId id="480"/>
            <p14:sldId id="481"/>
            <p14:sldId id="482"/>
            <p14:sldId id="483"/>
            <p14:sldId id="484"/>
            <p14:sldId id="486"/>
            <p14:sldId id="417"/>
            <p14:sldId id="418"/>
            <p14:sldId id="406"/>
            <p14:sldId id="487"/>
            <p14:sldId id="488"/>
            <p14:sldId id="489"/>
            <p14:sldId id="490"/>
            <p14:sldId id="491"/>
            <p14:sldId id="492"/>
            <p14:sldId id="422"/>
            <p14:sldId id="493"/>
            <p14:sldId id="494"/>
            <p14:sldId id="495"/>
            <p14:sldId id="496"/>
            <p14:sldId id="518"/>
            <p14:sldId id="519"/>
            <p14:sldId id="520"/>
            <p14:sldId id="523"/>
            <p14:sldId id="499"/>
            <p14:sldId id="428"/>
            <p14:sldId id="521"/>
            <p14:sldId id="429"/>
            <p14:sldId id="503"/>
            <p14:sldId id="500"/>
            <p14:sldId id="502"/>
            <p14:sldId id="432"/>
            <p14:sldId id="430"/>
            <p14:sldId id="511"/>
            <p14:sldId id="512"/>
            <p14:sldId id="513"/>
            <p14:sldId id="426"/>
            <p14:sldId id="522"/>
            <p14:sldId id="434"/>
            <p14:sldId id="435"/>
            <p14:sldId id="505"/>
            <p14:sldId id="507"/>
            <p14:sldId id="506"/>
            <p14:sldId id="508"/>
            <p14:sldId id="510"/>
            <p14:sldId id="436"/>
            <p14:sldId id="515"/>
          </p14:sldIdLst>
        </p14:section>
        <p14:section name="Naamloze sectie" id="{36AA5B32-E764-427C-9226-47ADB28B119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  <p15:guide id="3" orient="horz" pos="1074" userDrawn="1">
          <p15:clr>
            <a:srgbClr val="A4A3A4"/>
          </p15:clr>
        </p15:guide>
        <p15:guide id="4" orient="horz" pos="1618" userDrawn="1">
          <p15:clr>
            <a:srgbClr val="A4A3A4"/>
          </p15:clr>
        </p15:guide>
        <p15:guide id="5" pos="607" userDrawn="1">
          <p15:clr>
            <a:srgbClr val="A4A3A4"/>
          </p15:clr>
        </p15:guide>
        <p15:guide id="6" pos="7389" userDrawn="1">
          <p15:clr>
            <a:srgbClr val="A4A3A4"/>
          </p15:clr>
        </p15:guide>
        <p15:guide id="7" orient="horz" pos="42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A1E8"/>
    <a:srgbClr val="CCECFF"/>
    <a:srgbClr val="FF6600"/>
    <a:srgbClr val="4285F4"/>
    <a:srgbClr val="339933"/>
    <a:srgbClr val="FFCCCC"/>
    <a:srgbClr val="4D4D4D"/>
    <a:srgbClr val="00AEB2"/>
    <a:srgbClr val="FF9A34"/>
    <a:srgbClr val="C9C6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Stijl, donker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A111915-BE36-4E01-A7E5-04B1672EAD32}" styleName="Stijl, licht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728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52" y="336"/>
      </p:cViewPr>
      <p:guideLst>
        <p:guide orient="horz" pos="3024"/>
        <p:guide pos="4032"/>
        <p:guide orient="horz" pos="1074"/>
        <p:guide orient="horz" pos="1618"/>
        <p:guide pos="607"/>
        <p:guide pos="7389"/>
        <p:guide orient="horz" pos="427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73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r">
              <a:defRPr sz="1200"/>
            </a:lvl1pPr>
          </a:lstStyle>
          <a:p>
            <a:fld id="{5529616F-F7D9-4C65-BF7E-A6E1F771FFE5}" type="datetimeFigureOut">
              <a:rPr lang="nl-NL" smtClean="0"/>
              <a:t>25-10-2024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69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7" rIns="91435" bIns="45717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8976" y="4821239"/>
            <a:ext cx="5510213" cy="3944937"/>
          </a:xfrm>
          <a:prstGeom prst="rect">
            <a:avLst/>
          </a:prstGeom>
        </p:spPr>
        <p:txBody>
          <a:bodyPr vert="horz" lIns="91435" tIns="45717" rIns="91435" bIns="45717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r">
              <a:defRPr sz="1200"/>
            </a:lvl1pPr>
          </a:lstStyle>
          <a:p>
            <a:fld id="{88CFE26A-D802-44AB-9963-61F17FF128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567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>
                <a:solidFill>
                  <a:schemeClr val="bg1"/>
                </a:solidFill>
              </a:defRPr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nl-NL" dirty="0" smtClean="0"/>
              <a:t>Klik om de ondertitelstijl van het model te bewerken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9805311" y="8898892"/>
            <a:ext cx="1351998" cy="51117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  <a:latin typeface="ScalaSans" panose="020B0500000000000000" pitchFamily="34" charset="0"/>
              </a:defRPr>
            </a:lvl1pPr>
          </a:lstStyle>
          <a:p>
            <a:r>
              <a:rPr lang="nl-NL" dirty="0" smtClean="0"/>
              <a:t>26 mei 2023</a:t>
            </a:r>
            <a:endParaRPr lang="nl-NL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33672" y="8898892"/>
            <a:ext cx="587818" cy="51117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  <a:latin typeface="ScalaSans" panose="020B0500000000000000" pitchFamily="34" charset="0"/>
              </a:defRPr>
            </a:lvl1pPr>
          </a:lstStyle>
          <a:p>
            <a:fld id="{EDBE6660-A48E-4213-9B68-E7681892E829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420" y="8744595"/>
            <a:ext cx="620760" cy="73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844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D49C3-B20E-426A-89DA-B36D01AE1A32}" type="datetime1">
              <a:rPr lang="nl-NL" smtClean="0"/>
              <a:t>25-10-2024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660-A48E-4213-9B68-E7681892E8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392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9299-5C1C-4F56-8B47-DA963B8C7ABD}" type="datetime1">
              <a:rPr lang="nl-NL" smtClean="0"/>
              <a:t>25-10-2024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660-A48E-4213-9B68-E7681892E8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0952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ctr">
              <a:defRPr sz="8000">
                <a:solidFill>
                  <a:srgbClr val="FF6600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9805311" y="8898892"/>
            <a:ext cx="1351998" cy="51117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ScalaSans" panose="020B0500000000000000" pitchFamily="34" charset="0"/>
              </a:defRPr>
            </a:lvl1pPr>
          </a:lstStyle>
          <a:p>
            <a:r>
              <a:rPr lang="nl-NL" dirty="0" smtClean="0"/>
              <a:t>26 mei 2023</a:t>
            </a:r>
            <a:endParaRPr lang="nl-NL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33672" y="8898892"/>
            <a:ext cx="587818" cy="51117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ScalaSans" panose="020B0500000000000000" pitchFamily="34" charset="0"/>
              </a:defRPr>
            </a:lvl1pPr>
          </a:lstStyle>
          <a:p>
            <a:fld id="{EDBE6660-A48E-4213-9B68-E7681892E829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8" name="Afbeelding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420" y="8744595"/>
            <a:ext cx="620760" cy="73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1903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2EFCF-9FA8-446B-892A-4F60C8E9CFDD}" type="datetime1">
              <a:rPr lang="nl-NL" smtClean="0"/>
              <a:t>25-10-2024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660-A48E-4213-9B68-E7681892E8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1048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ACAD-01A8-4C09-8561-071167211C47}" type="datetime1">
              <a:rPr lang="nl-NL" smtClean="0"/>
              <a:t>25-10-2024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660-A48E-4213-9B68-E7681892E8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0916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66581-E101-444B-85D1-7FB152083460}" type="datetime1">
              <a:rPr lang="nl-NL" smtClean="0"/>
              <a:t>25-10-2024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660-A48E-4213-9B68-E7681892E8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8302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3CC5F-A979-4121-88DE-61B8181DA780}" type="datetime1">
              <a:rPr lang="nl-NL" smtClean="0"/>
              <a:t>25-10-2024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660-A48E-4213-9B68-E7681892E8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4566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E73D-D76D-419C-9636-804DBA4F6F2E}" type="datetime1">
              <a:rPr lang="nl-NL" smtClean="0"/>
              <a:t>25-10-2024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660-A48E-4213-9B68-E7681892E8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9045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2DFE-FF3A-4BEB-B19A-8DEE1AC05D01}" type="datetime1">
              <a:rPr lang="nl-NL" smtClean="0"/>
              <a:t>25-10-2024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660-A48E-4213-9B68-E7681892E8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7343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F6461-B517-41F3-8953-92FF846A2491}" type="datetime1">
              <a:rPr lang="nl-NL" smtClean="0"/>
              <a:t>25-10-2024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660-A48E-4213-9B68-E7681892E8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194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E9123-4A7B-4E3C-9B43-E1BB7ACDB19D}" type="datetime1">
              <a:rPr lang="nl-NL" smtClean="0"/>
              <a:t>25-10-2024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E6660-A48E-4213-9B68-E7681892E8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6085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ScalaSans" panose="020B0500000000000000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ScalaSans" panose="020B0500000000000000" pitchFamily="34" charset="0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ScalaSans" panose="020B0500000000000000" pitchFamily="34" charset="0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calaSans" panose="020B0500000000000000" pitchFamily="34" charset="0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ScalaSans" panose="020B0500000000000000" pitchFamily="34" charset="0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ScalaSans" panose="020B0500000000000000" pitchFamily="34" charset="0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213756"/>
            <a:ext cx="12801600" cy="2517569"/>
          </a:xfrm>
        </p:spPr>
        <p:txBody>
          <a:bodyPr>
            <a:normAutofit/>
          </a:bodyPr>
          <a:lstStyle/>
          <a:p>
            <a:r>
              <a:rPr lang="nl-NL" sz="8800" dirty="0" smtClean="0">
                <a:solidFill>
                  <a:srgbClr val="FF6600"/>
                </a:solidFill>
              </a:rPr>
              <a:t>Brein </a:t>
            </a:r>
            <a:r>
              <a:rPr lang="nl-NL" sz="5400" dirty="0" smtClean="0">
                <a:solidFill>
                  <a:srgbClr val="FF6600"/>
                </a:solidFill>
              </a:rPr>
              <a:t>&amp;</a:t>
            </a:r>
            <a:r>
              <a:rPr lang="nl-NL" sz="8800" dirty="0" smtClean="0">
                <a:solidFill>
                  <a:srgbClr val="FF6600"/>
                </a:solidFill>
              </a:rPr>
              <a:t> </a:t>
            </a:r>
            <a:r>
              <a:rPr lang="nl-NL" sz="8800" dirty="0">
                <a:solidFill>
                  <a:srgbClr val="FF6600"/>
                </a:solidFill>
              </a:rPr>
              <a:t>B</a:t>
            </a:r>
            <a:r>
              <a:rPr lang="nl-NL" sz="8800" dirty="0" smtClean="0">
                <a:solidFill>
                  <a:srgbClr val="FF6600"/>
                </a:solidFill>
              </a:rPr>
              <a:t>esluitvorming</a:t>
            </a:r>
            <a:r>
              <a:rPr lang="nl-NL" sz="7200" dirty="0" smtClean="0">
                <a:solidFill>
                  <a:srgbClr val="FF6600"/>
                </a:solidFill>
              </a:rPr>
              <a:t/>
            </a:r>
            <a:br>
              <a:rPr lang="nl-NL" sz="7200" dirty="0" smtClean="0">
                <a:solidFill>
                  <a:srgbClr val="FF6600"/>
                </a:solidFill>
              </a:rPr>
            </a:br>
            <a:endParaRPr lang="nl-NL" sz="4400" dirty="0">
              <a:solidFill>
                <a:srgbClr val="FF6600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600200" y="7160819"/>
            <a:ext cx="9601200" cy="1361829"/>
          </a:xfrm>
        </p:spPr>
        <p:txBody>
          <a:bodyPr>
            <a:normAutofit/>
          </a:bodyPr>
          <a:lstStyle/>
          <a:p>
            <a:r>
              <a:rPr lang="nl-NL" sz="2400" dirty="0" smtClean="0"/>
              <a:t>door</a:t>
            </a:r>
          </a:p>
          <a:p>
            <a:r>
              <a:rPr lang="nl-NL" dirty="0" smtClean="0"/>
              <a:t>Jan Olav Smit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9041130" y="8898892"/>
            <a:ext cx="2880360" cy="511175"/>
          </a:xfrm>
        </p:spPr>
        <p:txBody>
          <a:bodyPr/>
          <a:lstStyle/>
          <a:p>
            <a:fld id="{EDBE6660-A48E-4213-9B68-E7681892E829}" type="slidenum">
              <a:rPr lang="nl-NL" smtClean="0"/>
              <a:t>1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444" y="2089928"/>
            <a:ext cx="7773072" cy="480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21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660-A48E-4213-9B68-E7681892E829}" type="slidenum">
              <a:rPr lang="nl-NL" smtClean="0"/>
              <a:pPr/>
              <a:t>10</a:t>
            </a:fld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7028"/>
            <a:ext cx="12798692" cy="724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9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Nu jullie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dirty="0" smtClean="0"/>
              <a:t>Bedenk  met elkaar </a:t>
            </a:r>
            <a:endParaRPr lang="nl-NL" dirty="0"/>
          </a:p>
          <a:p>
            <a:pPr marL="0" indent="0" algn="ctr">
              <a:buNone/>
            </a:pPr>
            <a:r>
              <a:rPr lang="nl-NL" dirty="0" smtClean="0"/>
              <a:t>in groepjes</a:t>
            </a:r>
          </a:p>
          <a:p>
            <a:pPr marL="0" indent="0" algn="ctr">
              <a:buNone/>
            </a:pPr>
            <a:r>
              <a:rPr lang="nl-NL" dirty="0" smtClean="0"/>
              <a:t>nog meer situaties </a:t>
            </a:r>
          </a:p>
          <a:p>
            <a:pPr marL="0" indent="0" algn="ctr">
              <a:buNone/>
            </a:pPr>
            <a:r>
              <a:rPr lang="nl-NL" dirty="0" smtClean="0"/>
              <a:t>waarbij ons brein </a:t>
            </a:r>
          </a:p>
          <a:p>
            <a:pPr marL="0" indent="0" algn="ctr">
              <a:buNone/>
            </a:pPr>
            <a:r>
              <a:rPr lang="nl-NL" dirty="0" smtClean="0"/>
              <a:t>onbewust </a:t>
            </a:r>
          </a:p>
          <a:p>
            <a:pPr marL="0" indent="0" algn="ctr">
              <a:buNone/>
            </a:pPr>
            <a:r>
              <a:rPr lang="nl-NL" dirty="0" smtClean="0"/>
              <a:t>invloed heeft op besluitvorming.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11333672" y="8898892"/>
            <a:ext cx="587818" cy="511175"/>
          </a:xfrm>
        </p:spPr>
        <p:txBody>
          <a:bodyPr/>
          <a:lstStyle/>
          <a:p>
            <a:fld id="{EDBE6660-A48E-4213-9B68-E7681892E829}" type="slidenum">
              <a:rPr lang="nl-NL" smtClean="0"/>
              <a:t>11</a:t>
            </a:fld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48" y="1104096"/>
            <a:ext cx="2691045" cy="156977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48796" y="1179194"/>
            <a:ext cx="2712482" cy="156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55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lokboog 15"/>
          <p:cNvSpPr/>
          <p:nvPr/>
        </p:nvSpPr>
        <p:spPr>
          <a:xfrm rot="5400000">
            <a:off x="3211217" y="1617293"/>
            <a:ext cx="6379166" cy="6379166"/>
          </a:xfrm>
          <a:prstGeom prst="blockArc">
            <a:avLst>
              <a:gd name="adj1" fmla="val 10794195"/>
              <a:gd name="adj2" fmla="val 11736807"/>
              <a:gd name="adj3" fmla="val 3316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8" name="Blokboog 17"/>
          <p:cNvSpPr/>
          <p:nvPr/>
        </p:nvSpPr>
        <p:spPr>
          <a:xfrm rot="5400000">
            <a:off x="3211217" y="1617293"/>
            <a:ext cx="6379166" cy="6379166"/>
          </a:xfrm>
          <a:prstGeom prst="blockArc">
            <a:avLst>
              <a:gd name="adj1" fmla="val 10794195"/>
              <a:gd name="adj2" fmla="val 13513716"/>
              <a:gd name="adj3" fmla="val 33105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660-A48E-4213-9B68-E7681892E829}" type="slidenum">
              <a:rPr lang="nl-NL" smtClean="0"/>
              <a:pPr/>
              <a:t>12</a:t>
            </a:fld>
            <a:endParaRPr lang="nl-NL" dirty="0"/>
          </a:p>
        </p:txBody>
      </p:sp>
      <p:sp>
        <p:nvSpPr>
          <p:cNvPr id="19" name="Blokboog 18"/>
          <p:cNvSpPr/>
          <p:nvPr/>
        </p:nvSpPr>
        <p:spPr>
          <a:xfrm rot="5400000">
            <a:off x="3211217" y="1617293"/>
            <a:ext cx="6379166" cy="6379166"/>
          </a:xfrm>
          <a:prstGeom prst="blockArc">
            <a:avLst>
              <a:gd name="adj1" fmla="val 10794195"/>
              <a:gd name="adj2" fmla="val 15287063"/>
              <a:gd name="adj3" fmla="val 33093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0" name="Blokboog 19"/>
          <p:cNvSpPr/>
          <p:nvPr/>
        </p:nvSpPr>
        <p:spPr>
          <a:xfrm rot="5400000">
            <a:off x="3211217" y="1617293"/>
            <a:ext cx="6379166" cy="6379166"/>
          </a:xfrm>
          <a:prstGeom prst="blockArc">
            <a:avLst>
              <a:gd name="adj1" fmla="val 10794195"/>
              <a:gd name="adj2" fmla="val 17066705"/>
              <a:gd name="adj3" fmla="val 33153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1" name="Blokboog 20"/>
          <p:cNvSpPr/>
          <p:nvPr/>
        </p:nvSpPr>
        <p:spPr>
          <a:xfrm rot="5400000">
            <a:off x="3211217" y="1617293"/>
            <a:ext cx="6379166" cy="6379166"/>
          </a:xfrm>
          <a:prstGeom prst="blockArc">
            <a:avLst>
              <a:gd name="adj1" fmla="val 10794195"/>
              <a:gd name="adj2" fmla="val 20738867"/>
              <a:gd name="adj3" fmla="val 33299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 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2" name="Blokboog 21"/>
          <p:cNvSpPr/>
          <p:nvPr/>
        </p:nvSpPr>
        <p:spPr>
          <a:xfrm rot="5400000">
            <a:off x="3211217" y="1617293"/>
            <a:ext cx="6379166" cy="6379166"/>
          </a:xfrm>
          <a:prstGeom prst="blockArc">
            <a:avLst>
              <a:gd name="adj1" fmla="val 10794195"/>
              <a:gd name="adj2" fmla="val 17066705"/>
              <a:gd name="adj3" fmla="val 33153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3" name="Blokboog 22"/>
          <p:cNvSpPr/>
          <p:nvPr/>
        </p:nvSpPr>
        <p:spPr>
          <a:xfrm rot="5400000">
            <a:off x="3211217" y="1617293"/>
            <a:ext cx="6379166" cy="6379166"/>
          </a:xfrm>
          <a:prstGeom prst="blockArc">
            <a:avLst>
              <a:gd name="adj1" fmla="val 10794195"/>
              <a:gd name="adj2" fmla="val 904173"/>
              <a:gd name="adj3" fmla="val 33447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 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4" name="Blokboog 23"/>
          <p:cNvSpPr/>
          <p:nvPr/>
        </p:nvSpPr>
        <p:spPr>
          <a:xfrm rot="5400000">
            <a:off x="3211217" y="1617293"/>
            <a:ext cx="6379166" cy="6379166"/>
          </a:xfrm>
          <a:prstGeom prst="blockArc">
            <a:avLst>
              <a:gd name="adj1" fmla="val 10794195"/>
              <a:gd name="adj2" fmla="val 2715131"/>
              <a:gd name="adj3" fmla="val 33711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 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5" name="Blokboog 24"/>
          <p:cNvSpPr/>
          <p:nvPr/>
        </p:nvSpPr>
        <p:spPr>
          <a:xfrm rot="5400000">
            <a:off x="3211217" y="1617293"/>
            <a:ext cx="6379166" cy="6379166"/>
          </a:xfrm>
          <a:prstGeom prst="blockArc">
            <a:avLst>
              <a:gd name="adj1" fmla="val 10794195"/>
              <a:gd name="adj2" fmla="val 4511178"/>
              <a:gd name="adj3" fmla="val 33565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 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6" name="Blokboog 25"/>
          <p:cNvSpPr/>
          <p:nvPr/>
        </p:nvSpPr>
        <p:spPr>
          <a:xfrm rot="5400000">
            <a:off x="3211217" y="1617293"/>
            <a:ext cx="6379166" cy="6379166"/>
          </a:xfrm>
          <a:prstGeom prst="blockArc">
            <a:avLst>
              <a:gd name="adj1" fmla="val 10794195"/>
              <a:gd name="adj2" fmla="val 6347435"/>
              <a:gd name="adj3" fmla="val 33692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 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7" name="Blokboog 26"/>
          <p:cNvSpPr/>
          <p:nvPr/>
        </p:nvSpPr>
        <p:spPr>
          <a:xfrm rot="5400000">
            <a:off x="3211217" y="1617293"/>
            <a:ext cx="6379166" cy="6379166"/>
          </a:xfrm>
          <a:prstGeom prst="blockArc">
            <a:avLst>
              <a:gd name="adj1" fmla="val 10794195"/>
              <a:gd name="adj2" fmla="val 8120129"/>
              <a:gd name="adj3" fmla="val 33822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 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8" name="Blokboog 27"/>
          <p:cNvSpPr/>
          <p:nvPr/>
        </p:nvSpPr>
        <p:spPr>
          <a:xfrm rot="5400000">
            <a:off x="3211217" y="1617293"/>
            <a:ext cx="6379166" cy="6379166"/>
          </a:xfrm>
          <a:prstGeom prst="blockArc">
            <a:avLst>
              <a:gd name="adj1" fmla="val 10794195"/>
              <a:gd name="adj2" fmla="val 9905877"/>
              <a:gd name="adj3" fmla="val 34029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 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9" name="Blokboog 28"/>
          <p:cNvSpPr/>
          <p:nvPr/>
        </p:nvSpPr>
        <p:spPr>
          <a:xfrm rot="5400000">
            <a:off x="3211217" y="1617293"/>
            <a:ext cx="6379166" cy="6379166"/>
          </a:xfrm>
          <a:prstGeom prst="blockArc">
            <a:avLst>
              <a:gd name="adj1" fmla="val 10794195"/>
              <a:gd name="adj2" fmla="val 10760895"/>
              <a:gd name="adj3" fmla="val 34172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 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0" name="Blokboog 29"/>
          <p:cNvSpPr/>
          <p:nvPr/>
        </p:nvSpPr>
        <p:spPr>
          <a:xfrm rot="5400000">
            <a:off x="3211217" y="1617293"/>
            <a:ext cx="6379166" cy="6379166"/>
          </a:xfrm>
          <a:prstGeom prst="blockArc">
            <a:avLst>
              <a:gd name="adj1" fmla="val 10794195"/>
              <a:gd name="adj2" fmla="val 18851994"/>
              <a:gd name="adj3" fmla="val 33269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60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7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7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7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7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660-A48E-4213-9B68-E7681892E829}" type="slidenum">
              <a:rPr lang="nl-NL" smtClean="0"/>
              <a:pPr/>
              <a:t>13</a:t>
            </a:fld>
            <a:endParaRPr lang="nl-NL" dirty="0"/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60" y="1704975"/>
            <a:ext cx="11042650" cy="5475313"/>
          </a:xfrm>
        </p:spPr>
      </p:pic>
    </p:spTree>
    <p:extLst>
      <p:ext uri="{BB962C8B-B14F-4D97-AF65-F5344CB8AC3E}">
        <p14:creationId xmlns:p14="http://schemas.microsoft.com/office/powerpoint/2010/main" val="126704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660-A48E-4213-9B68-E7681892E829}" type="slidenum">
              <a:rPr lang="nl-NL" smtClean="0"/>
              <a:pPr/>
              <a:t>14</a:t>
            </a:fld>
            <a:endParaRPr lang="nl-NL" dirty="0"/>
          </a:p>
        </p:txBody>
      </p:sp>
      <p:sp>
        <p:nvSpPr>
          <p:cNvPr id="5" name="TextShape 1"/>
          <p:cNvSpPr txBox="1"/>
          <p:nvPr/>
        </p:nvSpPr>
        <p:spPr>
          <a:xfrm>
            <a:off x="3305954" y="2202071"/>
            <a:ext cx="8705282" cy="524202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5500"/>
          </a:bodyPr>
          <a:lstStyle/>
          <a:p>
            <a:pPr algn="r"/>
            <a:endParaRPr lang="nl-NL" sz="1890" spc="-1">
              <a:solidFill>
                <a:srgbClr val="555555"/>
              </a:solidFill>
              <a:latin typeface="Arial"/>
            </a:endParaRPr>
          </a:p>
        </p:txBody>
      </p:sp>
      <p:pic>
        <p:nvPicPr>
          <p:cNvPr id="6" name="Afbeelding 4"/>
          <p:cNvPicPr/>
          <p:nvPr/>
        </p:nvPicPr>
        <p:blipFill rotWithShape="1">
          <a:blip r:embed="rId2"/>
          <a:srcRect b="1410"/>
          <a:stretch/>
        </p:blipFill>
        <p:spPr>
          <a:xfrm>
            <a:off x="1151068" y="365526"/>
            <a:ext cx="10499464" cy="8272865"/>
          </a:xfrm>
          <a:prstGeom prst="rect">
            <a:avLst/>
          </a:prstGeom>
          <a:ln>
            <a:noFill/>
          </a:ln>
        </p:spPr>
      </p:pic>
      <p:sp>
        <p:nvSpPr>
          <p:cNvPr id="7" name="CustomShape 2"/>
          <p:cNvSpPr/>
          <p:nvPr/>
        </p:nvSpPr>
        <p:spPr>
          <a:xfrm rot="1276800">
            <a:off x="1086370" y="512528"/>
            <a:ext cx="3167680" cy="2226318"/>
          </a:xfrm>
          <a:prstGeom prst="irregularSeal2">
            <a:avLst/>
          </a:prstGeom>
          <a:noFill/>
          <a:ln w="5724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CustomShape 3"/>
          <p:cNvSpPr/>
          <p:nvPr/>
        </p:nvSpPr>
        <p:spPr>
          <a:xfrm rot="1276800">
            <a:off x="8899370" y="567024"/>
            <a:ext cx="3167680" cy="2226318"/>
          </a:xfrm>
          <a:prstGeom prst="irregularSeal2">
            <a:avLst/>
          </a:prstGeom>
          <a:noFill/>
          <a:ln w="5724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" name="CustomShape 4"/>
          <p:cNvSpPr/>
          <p:nvPr/>
        </p:nvSpPr>
        <p:spPr>
          <a:xfrm rot="1276800">
            <a:off x="734550" y="5599274"/>
            <a:ext cx="3167680" cy="2226318"/>
          </a:xfrm>
          <a:prstGeom prst="irregularSeal2">
            <a:avLst/>
          </a:prstGeom>
          <a:noFill/>
          <a:ln w="5724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" name="CustomShape 5"/>
          <p:cNvSpPr/>
          <p:nvPr/>
        </p:nvSpPr>
        <p:spPr>
          <a:xfrm rot="1276800">
            <a:off x="8899371" y="6343561"/>
            <a:ext cx="3167680" cy="2226318"/>
          </a:xfrm>
          <a:prstGeom prst="irregularSeal2">
            <a:avLst/>
          </a:prstGeom>
          <a:noFill/>
          <a:ln w="5724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84270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Plaatje</a:t>
            </a:r>
          </a:p>
          <a:p>
            <a:endParaRPr lang="nl-NL" dirty="0"/>
          </a:p>
          <a:p>
            <a:r>
              <a:rPr lang="nl-NL" dirty="0" smtClean="0"/>
              <a:t>Plaatje boek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11333672" y="8898892"/>
            <a:ext cx="587818" cy="511175"/>
          </a:xfrm>
        </p:spPr>
        <p:txBody>
          <a:bodyPr/>
          <a:lstStyle/>
          <a:p>
            <a:fld id="{EDBE6660-A48E-4213-9B68-E7681892E829}" type="slidenum">
              <a:rPr lang="nl-NL" smtClean="0"/>
              <a:t>15</a:t>
            </a:fld>
            <a:endParaRPr lang="nl-NL"/>
          </a:p>
        </p:txBody>
      </p:sp>
      <p:sp>
        <p:nvSpPr>
          <p:cNvPr id="6" name="AutoShape 4" descr="Daniel Kahneman e a Teoria da Perspectiva | TheCa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/>
          <a:srcRect b="2656"/>
          <a:stretch/>
        </p:blipFill>
        <p:spPr>
          <a:xfrm>
            <a:off x="1088" y="0"/>
            <a:ext cx="12800512" cy="854157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2534" y="1049060"/>
            <a:ext cx="5187203" cy="1855788"/>
          </a:xfrm>
        </p:spPr>
        <p:txBody>
          <a:bodyPr/>
          <a:lstStyle/>
          <a:p>
            <a:pPr algn="l"/>
            <a:r>
              <a:rPr lang="nl-NL" dirty="0" smtClean="0">
                <a:solidFill>
                  <a:schemeClr val="tx1"/>
                </a:solidFill>
              </a:rPr>
              <a:t>Daniel</a:t>
            </a:r>
            <a:br>
              <a:rPr lang="nl-NL" dirty="0" smtClean="0">
                <a:solidFill>
                  <a:schemeClr val="tx1"/>
                </a:solidFill>
              </a:rPr>
            </a:br>
            <a:r>
              <a:rPr lang="nl-NL" dirty="0" err="1" smtClean="0">
                <a:solidFill>
                  <a:schemeClr val="tx1"/>
                </a:solidFill>
              </a:rPr>
              <a:t>Kahneman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3"/>
          <a:srcRect l="4943" t="3264" r="5017" b="3269"/>
          <a:stretch/>
        </p:blipFill>
        <p:spPr>
          <a:xfrm>
            <a:off x="963613" y="3018736"/>
            <a:ext cx="3339446" cy="539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69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Testje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78" indent="0" algn="ctr">
              <a:lnSpc>
                <a:spcPct val="120000"/>
              </a:lnSpc>
              <a:buClr>
                <a:srgbClr val="595959"/>
              </a:buClr>
              <a:buNone/>
            </a:pPr>
            <a:r>
              <a:rPr lang="nl-NL" dirty="0"/>
              <a:t>Een koek en een toverbal kosten samen € </a:t>
            </a:r>
            <a:r>
              <a:rPr lang="nl-NL" dirty="0" smtClean="0"/>
              <a:t>1,10</a:t>
            </a:r>
            <a:endParaRPr lang="nl-NL" dirty="0"/>
          </a:p>
          <a:p>
            <a:pPr marL="378" indent="0" algn="ctr">
              <a:lnSpc>
                <a:spcPct val="120000"/>
              </a:lnSpc>
              <a:buClr>
                <a:srgbClr val="595959"/>
              </a:buClr>
              <a:buNone/>
            </a:pPr>
            <a:r>
              <a:rPr lang="nl-NL" dirty="0"/>
              <a:t>De koek kost één euro meer dan de </a:t>
            </a:r>
            <a:r>
              <a:rPr lang="nl-NL" dirty="0" smtClean="0"/>
              <a:t>toverbal</a:t>
            </a:r>
            <a:endParaRPr lang="nl-NL" dirty="0"/>
          </a:p>
          <a:p>
            <a:pPr marL="0" indent="0" algn="ctr">
              <a:lnSpc>
                <a:spcPct val="120000"/>
              </a:lnSpc>
              <a:buNone/>
            </a:pPr>
            <a:endParaRPr lang="nl-NL" dirty="0" smtClean="0"/>
          </a:p>
          <a:p>
            <a:pPr marL="0" indent="0" algn="ctr">
              <a:lnSpc>
                <a:spcPct val="120000"/>
              </a:lnSpc>
              <a:buNone/>
            </a:pPr>
            <a:endParaRPr lang="nl-NL" dirty="0"/>
          </a:p>
          <a:p>
            <a:pPr marL="0" indent="0" algn="ctr">
              <a:lnSpc>
                <a:spcPct val="120000"/>
              </a:lnSpc>
              <a:buNone/>
            </a:pPr>
            <a:endParaRPr lang="nl-NL" dirty="0"/>
          </a:p>
          <a:p>
            <a:pPr marL="378" indent="0" algn="ctr">
              <a:lnSpc>
                <a:spcPct val="120000"/>
              </a:lnSpc>
              <a:buClr>
                <a:srgbClr val="595959"/>
              </a:buClr>
              <a:buNone/>
            </a:pPr>
            <a:r>
              <a:rPr lang="nl-NL" sz="5400" dirty="0"/>
              <a:t>Hoeveel kost de toverbal?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11333672" y="8898892"/>
            <a:ext cx="587818" cy="511175"/>
          </a:xfrm>
        </p:spPr>
        <p:txBody>
          <a:bodyPr/>
          <a:lstStyle/>
          <a:p>
            <a:fld id="{EDBE6660-A48E-4213-9B68-E7681892E829}" type="slidenum">
              <a:rPr lang="nl-NL" smtClean="0"/>
              <a:t>16</a:t>
            </a:fld>
            <a:endParaRPr lang="nl-NL"/>
          </a:p>
        </p:txBody>
      </p:sp>
      <p:pic>
        <p:nvPicPr>
          <p:cNvPr id="7" name="Afbeelding 4"/>
          <p:cNvPicPr/>
          <p:nvPr/>
        </p:nvPicPr>
        <p:blipFill>
          <a:blip r:embed="rId2"/>
          <a:stretch/>
        </p:blipFill>
        <p:spPr>
          <a:xfrm>
            <a:off x="2164177" y="3393925"/>
            <a:ext cx="4136454" cy="4136454"/>
          </a:xfrm>
          <a:prstGeom prst="rect">
            <a:avLst/>
          </a:prstGeom>
          <a:ln>
            <a:noFill/>
          </a:ln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905" y="4742992"/>
            <a:ext cx="1717637" cy="171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0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Testje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80110" y="3555869"/>
            <a:ext cx="11041380" cy="24894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16600" dirty="0" smtClean="0"/>
              <a:t>1 + 5 = …</a:t>
            </a:r>
            <a:endParaRPr lang="nl-NL" sz="166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11333672" y="8898892"/>
            <a:ext cx="587818" cy="511175"/>
          </a:xfrm>
        </p:spPr>
        <p:txBody>
          <a:bodyPr/>
          <a:lstStyle/>
          <a:p>
            <a:fld id="{EDBE6660-A48E-4213-9B68-E7681892E829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723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</a:t>
            </a:r>
            <a:r>
              <a:rPr lang="nl-NL" dirty="0" smtClean="0"/>
              <a:t>etsje moeilijker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80110" y="3555869"/>
            <a:ext cx="11041380" cy="24894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16600" dirty="0" smtClean="0"/>
              <a:t>13 x 74 = …</a:t>
            </a:r>
            <a:endParaRPr lang="nl-NL" sz="166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11333672" y="8898892"/>
            <a:ext cx="587818" cy="511175"/>
          </a:xfrm>
        </p:spPr>
        <p:txBody>
          <a:bodyPr/>
          <a:lstStyle/>
          <a:p>
            <a:fld id="{EDBE6660-A48E-4213-9B68-E7681892E829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127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80110" y="3555869"/>
            <a:ext cx="11041380" cy="24894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16600" dirty="0" smtClean="0"/>
              <a:t>962</a:t>
            </a:r>
            <a:endParaRPr lang="nl-NL" sz="166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11333672" y="8898892"/>
            <a:ext cx="587818" cy="511175"/>
          </a:xfrm>
        </p:spPr>
        <p:txBody>
          <a:bodyPr/>
          <a:lstStyle/>
          <a:p>
            <a:fld id="{EDBE6660-A48E-4213-9B68-E7681892E829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759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Het brein fopt ons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11333672" y="8898892"/>
            <a:ext cx="587818" cy="511175"/>
          </a:xfrm>
        </p:spPr>
        <p:txBody>
          <a:bodyPr/>
          <a:lstStyle/>
          <a:p>
            <a:fld id="{EDBE6660-A48E-4213-9B68-E7681892E829}" type="slidenum">
              <a:rPr lang="nl-NL" smtClean="0"/>
              <a:t>2</a:t>
            </a:fld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917" y="2137560"/>
            <a:ext cx="9105766" cy="6341990"/>
          </a:xfrm>
          <a:prstGeom prst="rect">
            <a:avLst/>
          </a:prstGeom>
        </p:spPr>
      </p:pic>
      <p:sp>
        <p:nvSpPr>
          <p:cNvPr id="8" name="PIJL-LINKS en -RECHTS 7"/>
          <p:cNvSpPr/>
          <p:nvPr/>
        </p:nvSpPr>
        <p:spPr>
          <a:xfrm>
            <a:off x="3850404" y="5585098"/>
            <a:ext cx="1650670" cy="724395"/>
          </a:xfrm>
          <a:prstGeom prst="leftRightArrow">
            <a:avLst/>
          </a:prstGeom>
          <a:solidFill>
            <a:srgbClr val="4285F4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€ 1,-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2" name="PIJL-LINKS en -RECHTS 11"/>
          <p:cNvSpPr/>
          <p:nvPr/>
        </p:nvSpPr>
        <p:spPr>
          <a:xfrm>
            <a:off x="7338951" y="5553167"/>
            <a:ext cx="1502228" cy="724395"/>
          </a:xfrm>
          <a:prstGeom prst="leftRightArrow">
            <a:avLst/>
          </a:prstGeom>
          <a:solidFill>
            <a:srgbClr val="4285F4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€ 4,-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4773881" y="4714503"/>
            <a:ext cx="3251040" cy="2826327"/>
          </a:xfrm>
          <a:prstGeom prst="rect">
            <a:avLst/>
          </a:prstGeom>
          <a:solidFill>
            <a:srgbClr val="4285F4">
              <a:alpha val="46000"/>
            </a:srgbClr>
          </a:solidFill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PIJL-RECHTS 13"/>
          <p:cNvSpPr/>
          <p:nvPr/>
        </p:nvSpPr>
        <p:spPr>
          <a:xfrm rot="1364854">
            <a:off x="964839" y="4792248"/>
            <a:ext cx="2095376" cy="1032615"/>
          </a:xfrm>
          <a:prstGeom prst="rightArrow">
            <a:avLst/>
          </a:prstGeom>
          <a:solidFill>
            <a:srgbClr val="4285F4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smtClean="0">
                <a:solidFill>
                  <a:schemeClr val="tx1"/>
                </a:solidFill>
              </a:rPr>
              <a:t>ankerpunt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5" name="PIJL-LINKS 14"/>
          <p:cNvSpPr/>
          <p:nvPr/>
        </p:nvSpPr>
        <p:spPr>
          <a:xfrm rot="19219780">
            <a:off x="6727372" y="3070597"/>
            <a:ext cx="2576945" cy="1032615"/>
          </a:xfrm>
          <a:prstGeom prst="leftArrow">
            <a:avLst/>
          </a:prstGeom>
          <a:solidFill>
            <a:srgbClr val="4285F4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err="1" smtClean="0">
                <a:solidFill>
                  <a:schemeClr val="tx1"/>
                </a:solidFill>
              </a:rPr>
              <a:t>groepsgen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7" name="PIJL-LINKS 16"/>
          <p:cNvSpPr/>
          <p:nvPr/>
        </p:nvSpPr>
        <p:spPr>
          <a:xfrm rot="20418789">
            <a:off x="8031290" y="3685869"/>
            <a:ext cx="4206921" cy="1032615"/>
          </a:xfrm>
          <a:prstGeom prst="leftArrow">
            <a:avLst/>
          </a:prstGeom>
          <a:solidFill>
            <a:srgbClr val="4285F4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smtClean="0">
                <a:solidFill>
                  <a:schemeClr val="tx1"/>
                </a:solidFill>
              </a:rPr>
              <a:t>keuzestressvermijding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8" name="PIJL-OMHOOG 17"/>
          <p:cNvSpPr/>
          <p:nvPr/>
        </p:nvSpPr>
        <p:spPr>
          <a:xfrm>
            <a:off x="5501074" y="7647708"/>
            <a:ext cx="1837877" cy="1953491"/>
          </a:xfrm>
          <a:prstGeom prst="upArrow">
            <a:avLst/>
          </a:prstGeom>
          <a:gradFill flip="none" rotWithShape="1">
            <a:gsLst>
              <a:gs pos="0">
                <a:srgbClr val="339933">
                  <a:shade val="30000"/>
                  <a:satMod val="115000"/>
                </a:srgbClr>
              </a:gs>
              <a:gs pos="50000">
                <a:srgbClr val="339933">
                  <a:shade val="67500"/>
                  <a:satMod val="115000"/>
                </a:srgbClr>
              </a:gs>
              <a:gs pos="100000">
                <a:schemeClr val="tx1"/>
              </a:gs>
            </a:gsLst>
            <a:lin ang="5400000" scaled="1"/>
            <a:tileRect/>
          </a:gra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747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1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Systeem 1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sz="6000" dirty="0" smtClean="0"/>
              <a:t>irrationeel </a:t>
            </a:r>
          </a:p>
          <a:p>
            <a:pPr marL="0" indent="0" algn="ctr">
              <a:buNone/>
            </a:pPr>
            <a:r>
              <a:rPr lang="nl-NL" sz="6000" dirty="0"/>
              <a:t>s</a:t>
            </a:r>
            <a:r>
              <a:rPr lang="nl-NL" sz="6000" dirty="0" smtClean="0"/>
              <a:t>nel</a:t>
            </a:r>
          </a:p>
          <a:p>
            <a:pPr marL="0" indent="0" algn="ctr">
              <a:buNone/>
            </a:pPr>
            <a:r>
              <a:rPr lang="nl-NL" sz="6000" dirty="0"/>
              <a:t>a</a:t>
            </a:r>
            <a:r>
              <a:rPr lang="nl-NL" sz="6000" dirty="0" smtClean="0"/>
              <a:t>utomatisch</a:t>
            </a:r>
          </a:p>
          <a:p>
            <a:pPr marL="0" indent="0" algn="ctr">
              <a:buNone/>
            </a:pPr>
            <a:r>
              <a:rPr lang="nl-NL" sz="6000" dirty="0"/>
              <a:t>o</a:t>
            </a:r>
            <a:r>
              <a:rPr lang="nl-NL" sz="6000" dirty="0" smtClean="0"/>
              <a:t>nderbewust</a:t>
            </a:r>
          </a:p>
          <a:p>
            <a:pPr marL="0" indent="0" algn="ctr">
              <a:buNone/>
            </a:pPr>
            <a:r>
              <a:rPr lang="nl-NL" sz="6000" dirty="0" smtClean="0"/>
              <a:t>vraagt </a:t>
            </a:r>
            <a:r>
              <a:rPr lang="nl-NL" sz="6000" dirty="0"/>
              <a:t>weinig </a:t>
            </a:r>
            <a:r>
              <a:rPr lang="nl-NL" sz="6000" dirty="0" smtClean="0"/>
              <a:t>energie</a:t>
            </a:r>
            <a:endParaRPr lang="nl-NL" dirty="0"/>
          </a:p>
          <a:p>
            <a:pPr marL="0" indent="0" algn="ctr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660-A48E-4213-9B68-E7681892E829}" type="slidenum">
              <a:rPr lang="nl-NL" smtClean="0"/>
              <a:pPr/>
              <a:t>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6433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Systeem </a:t>
            </a:r>
            <a:r>
              <a:rPr lang="nl-NL" dirty="0" smtClean="0"/>
              <a:t>2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6000" dirty="0" smtClean="0"/>
              <a:t>rationeel </a:t>
            </a:r>
          </a:p>
          <a:p>
            <a:pPr marL="0" indent="0" algn="ctr">
              <a:buNone/>
            </a:pPr>
            <a:r>
              <a:rPr lang="nl-NL" sz="6000" dirty="0"/>
              <a:t>doelbewuster</a:t>
            </a:r>
          </a:p>
          <a:p>
            <a:pPr marL="0" indent="0" algn="ctr">
              <a:buNone/>
            </a:pPr>
            <a:r>
              <a:rPr lang="nl-NL" sz="6000" dirty="0" smtClean="0"/>
              <a:t>langzamer</a:t>
            </a:r>
          </a:p>
          <a:p>
            <a:pPr marL="0" indent="0" algn="ctr">
              <a:buNone/>
            </a:pPr>
            <a:r>
              <a:rPr lang="nl-NL" sz="6000" dirty="0" smtClean="0"/>
              <a:t>weegt </a:t>
            </a:r>
            <a:r>
              <a:rPr lang="nl-NL" sz="6000" dirty="0"/>
              <a:t>alle </a:t>
            </a:r>
            <a:r>
              <a:rPr lang="nl-NL" sz="6000" dirty="0" smtClean="0"/>
              <a:t>opties</a:t>
            </a:r>
          </a:p>
          <a:p>
            <a:pPr marL="0" indent="0" algn="ctr">
              <a:buNone/>
            </a:pPr>
            <a:r>
              <a:rPr lang="nl-NL" sz="6000" dirty="0" smtClean="0"/>
              <a:t>vraagt </a:t>
            </a:r>
            <a:r>
              <a:rPr lang="nl-NL" sz="6000" dirty="0"/>
              <a:t>veel </a:t>
            </a:r>
            <a:r>
              <a:rPr lang="nl-NL" sz="6000" dirty="0" smtClean="0"/>
              <a:t>energie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660-A48E-4213-9B68-E7681892E829}" type="slidenum">
              <a:rPr lang="nl-NL" smtClean="0"/>
              <a:pPr/>
              <a:t>21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182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Conclusie 1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9699" y="2555875"/>
            <a:ext cx="12242202" cy="6091873"/>
          </a:xfrm>
        </p:spPr>
        <p:txBody>
          <a:bodyPr/>
          <a:lstStyle/>
          <a:p>
            <a:pPr marL="0" indent="0" algn="ctr">
              <a:buNone/>
            </a:pPr>
            <a:r>
              <a:rPr lang="nl-NL" sz="5400" dirty="0"/>
              <a:t>Systeem </a:t>
            </a:r>
            <a:r>
              <a:rPr lang="nl-NL" sz="5400" dirty="0" smtClean="0"/>
              <a:t>1 en</a:t>
            </a:r>
          </a:p>
          <a:p>
            <a:pPr marL="0" indent="0" algn="ctr">
              <a:buNone/>
            </a:pPr>
            <a:r>
              <a:rPr lang="nl-NL" sz="5400" dirty="0" smtClean="0"/>
              <a:t> Systeem 2 </a:t>
            </a:r>
          </a:p>
          <a:p>
            <a:pPr marL="0" indent="0" algn="ctr">
              <a:buNone/>
            </a:pPr>
            <a:r>
              <a:rPr lang="nl-NL" sz="5400" dirty="0" smtClean="0"/>
              <a:t>omvatten </a:t>
            </a:r>
          </a:p>
          <a:p>
            <a:pPr marL="0" indent="0" algn="ctr">
              <a:buNone/>
            </a:pPr>
            <a:r>
              <a:rPr lang="nl-NL" sz="5400" dirty="0" smtClean="0"/>
              <a:t>twee </a:t>
            </a:r>
            <a:r>
              <a:rPr lang="nl-NL" sz="5400" dirty="0"/>
              <a:t>totaal verschillende denkprocessen </a:t>
            </a:r>
            <a:endParaRPr lang="nl-NL" sz="5400" dirty="0" smtClean="0"/>
          </a:p>
          <a:p>
            <a:pPr marL="0" indent="0" algn="ctr">
              <a:buNone/>
            </a:pPr>
            <a:r>
              <a:rPr lang="nl-NL" sz="5400" dirty="0" smtClean="0"/>
              <a:t>die </a:t>
            </a:r>
            <a:r>
              <a:rPr lang="nl-NL" sz="5400" dirty="0"/>
              <a:t>je doorloopt </a:t>
            </a:r>
            <a:endParaRPr lang="nl-NL" sz="5400" dirty="0" smtClean="0"/>
          </a:p>
          <a:p>
            <a:pPr marL="0" indent="0" algn="ctr">
              <a:buNone/>
            </a:pPr>
            <a:r>
              <a:rPr lang="nl-NL" sz="5400" dirty="0" smtClean="0"/>
              <a:t>bij </a:t>
            </a:r>
            <a:r>
              <a:rPr lang="nl-NL" sz="5400" dirty="0"/>
              <a:t>het maken van </a:t>
            </a:r>
            <a:r>
              <a:rPr lang="nl-NL" sz="5400" dirty="0" smtClean="0"/>
              <a:t>beslissingen</a:t>
            </a:r>
            <a:endParaRPr lang="nl-NL" sz="540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660-A48E-4213-9B68-E7681892E829}" type="slidenum">
              <a:rPr lang="nl-NL" smtClean="0"/>
              <a:pPr/>
              <a:t>22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9767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Polletje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156" y="1783464"/>
            <a:ext cx="5929287" cy="6960468"/>
          </a:xfr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660-A48E-4213-9B68-E7681892E829}" type="slidenum">
              <a:rPr lang="nl-NL" smtClean="0"/>
              <a:pPr/>
              <a:t>23</a:t>
            </a:fld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985" y="1417554"/>
            <a:ext cx="4370341" cy="502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93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prospecttheorie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dirty="0"/>
              <a:t>Mensen </a:t>
            </a:r>
            <a:endParaRPr lang="nl-NL" dirty="0" smtClean="0"/>
          </a:p>
          <a:p>
            <a:pPr marL="0" indent="0" algn="ctr">
              <a:buNone/>
            </a:pPr>
            <a:r>
              <a:rPr lang="nl-NL" dirty="0" smtClean="0"/>
              <a:t>kunnen </a:t>
            </a:r>
            <a:r>
              <a:rPr lang="nl-NL" dirty="0"/>
              <a:t>ingewikkelde situaties niet analyseren, </a:t>
            </a:r>
            <a:endParaRPr lang="nl-NL" dirty="0" smtClean="0"/>
          </a:p>
          <a:p>
            <a:pPr marL="0" indent="0" algn="ctr">
              <a:buNone/>
            </a:pPr>
            <a:r>
              <a:rPr lang="nl-NL" dirty="0" smtClean="0"/>
              <a:t>vooral </a:t>
            </a:r>
          </a:p>
          <a:p>
            <a:pPr marL="0" indent="0" algn="ctr">
              <a:buNone/>
            </a:pPr>
            <a:r>
              <a:rPr lang="nl-NL" dirty="0" smtClean="0"/>
              <a:t>als </a:t>
            </a:r>
            <a:r>
              <a:rPr lang="nl-NL" dirty="0"/>
              <a:t>de toekomstige gevolgen onzeker zijn.</a:t>
            </a:r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sz="4800" dirty="0" smtClean="0"/>
              <a:t>Mensen </a:t>
            </a:r>
          </a:p>
          <a:p>
            <a:pPr marL="0" indent="0" algn="ctr">
              <a:buNone/>
            </a:pPr>
            <a:r>
              <a:rPr lang="nl-NL" sz="4800" dirty="0" smtClean="0"/>
              <a:t>schatten </a:t>
            </a:r>
            <a:r>
              <a:rPr lang="nl-NL" sz="4800" dirty="0"/>
              <a:t>kleine kansen </a:t>
            </a:r>
            <a:endParaRPr lang="nl-NL" sz="4800" dirty="0" smtClean="0"/>
          </a:p>
          <a:p>
            <a:pPr marL="0" indent="0" algn="ctr">
              <a:buNone/>
            </a:pPr>
            <a:r>
              <a:rPr lang="nl-NL" sz="4800" dirty="0" smtClean="0"/>
              <a:t>veel </a:t>
            </a:r>
            <a:r>
              <a:rPr lang="nl-NL" sz="4800" dirty="0"/>
              <a:t>te hoog in!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11333672" y="8898892"/>
            <a:ext cx="587818" cy="511175"/>
          </a:xfrm>
        </p:spPr>
        <p:txBody>
          <a:bodyPr/>
          <a:lstStyle/>
          <a:p>
            <a:fld id="{EDBE6660-A48E-4213-9B68-E7681892E829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180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2029955"/>
            <a:ext cx="12801599" cy="6434390"/>
          </a:xfrm>
          <a:prstGeom prst="rect">
            <a:avLst/>
          </a:prstGeom>
          <a:solidFill>
            <a:srgbClr val="36A1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Polletje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11333672" y="8898892"/>
            <a:ext cx="587818" cy="511175"/>
          </a:xfrm>
        </p:spPr>
        <p:txBody>
          <a:bodyPr/>
          <a:lstStyle/>
          <a:p>
            <a:fld id="{EDBE6660-A48E-4213-9B68-E7681892E829}" type="slidenum">
              <a:rPr lang="nl-NL" smtClean="0"/>
              <a:t>25</a:t>
            </a:fld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605" y="2029955"/>
            <a:ext cx="6434390" cy="643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9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al 35"/>
          <p:cNvSpPr/>
          <p:nvPr/>
        </p:nvSpPr>
        <p:spPr>
          <a:xfrm>
            <a:off x="5245224" y="2860710"/>
            <a:ext cx="2331324" cy="5207525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Zien wat je wilt zien!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11333672" y="8898892"/>
            <a:ext cx="587818" cy="511175"/>
          </a:xfrm>
        </p:spPr>
        <p:txBody>
          <a:bodyPr/>
          <a:lstStyle/>
          <a:p>
            <a:fld id="{EDBE6660-A48E-4213-9B68-E7681892E829}" type="slidenum">
              <a:rPr lang="nl-NL" smtClean="0"/>
              <a:t>26</a:t>
            </a:fld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6082748" y="3246783"/>
            <a:ext cx="318052" cy="304800"/>
          </a:xfrm>
          <a:prstGeom prst="ellipse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/>
          <p:cNvSpPr/>
          <p:nvPr/>
        </p:nvSpPr>
        <p:spPr>
          <a:xfrm>
            <a:off x="6096001" y="4404801"/>
            <a:ext cx="702363" cy="652638"/>
          </a:xfrm>
          <a:prstGeom prst="ellipse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/>
          <p:cNvSpPr/>
          <p:nvPr/>
        </p:nvSpPr>
        <p:spPr>
          <a:xfrm>
            <a:off x="6583597" y="4979683"/>
            <a:ext cx="596348" cy="601218"/>
          </a:xfrm>
          <a:prstGeom prst="ellipse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/>
          <p:nvPr/>
        </p:nvSpPr>
        <p:spPr>
          <a:xfrm>
            <a:off x="6025747" y="5302827"/>
            <a:ext cx="416807" cy="400811"/>
          </a:xfrm>
          <a:prstGeom prst="ellipse">
            <a:avLst/>
          </a:prstGeom>
          <a:solidFill>
            <a:srgbClr val="4285F4"/>
          </a:solidFill>
          <a:ln>
            <a:solidFill>
              <a:srgbClr val="4285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/>
          <p:nvPr/>
        </p:nvSpPr>
        <p:spPr>
          <a:xfrm>
            <a:off x="6241773" y="5769811"/>
            <a:ext cx="424069" cy="397509"/>
          </a:xfrm>
          <a:prstGeom prst="ellipse">
            <a:avLst/>
          </a:prstGeom>
          <a:solidFill>
            <a:srgbClr val="4285F4"/>
          </a:solidFill>
          <a:ln>
            <a:solidFill>
              <a:srgbClr val="4285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/>
          <p:nvPr/>
        </p:nvSpPr>
        <p:spPr>
          <a:xfrm>
            <a:off x="5618922" y="6014546"/>
            <a:ext cx="318052" cy="304800"/>
          </a:xfrm>
          <a:prstGeom prst="ellipse">
            <a:avLst/>
          </a:prstGeom>
          <a:solidFill>
            <a:srgbClr val="4285F4"/>
          </a:solidFill>
          <a:ln>
            <a:solidFill>
              <a:srgbClr val="4285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/>
          <p:nvPr/>
        </p:nvSpPr>
        <p:spPr>
          <a:xfrm>
            <a:off x="5764696" y="4946236"/>
            <a:ext cx="318052" cy="304800"/>
          </a:xfrm>
          <a:prstGeom prst="ellipse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/>
          <p:cNvSpPr/>
          <p:nvPr/>
        </p:nvSpPr>
        <p:spPr>
          <a:xfrm>
            <a:off x="5459896" y="4314151"/>
            <a:ext cx="318052" cy="304800"/>
          </a:xfrm>
          <a:prstGeom prst="ellipse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al 13"/>
          <p:cNvSpPr/>
          <p:nvPr/>
        </p:nvSpPr>
        <p:spPr>
          <a:xfrm>
            <a:off x="5618922" y="3877592"/>
            <a:ext cx="318052" cy="304800"/>
          </a:xfrm>
          <a:prstGeom prst="ellipse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/>
          <p:cNvSpPr/>
          <p:nvPr/>
        </p:nvSpPr>
        <p:spPr>
          <a:xfrm>
            <a:off x="6241774" y="3740493"/>
            <a:ext cx="424069" cy="437226"/>
          </a:xfrm>
          <a:prstGeom prst="ellipse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/>
          <p:cNvSpPr/>
          <p:nvPr/>
        </p:nvSpPr>
        <p:spPr>
          <a:xfrm>
            <a:off x="6559826" y="3409093"/>
            <a:ext cx="318052" cy="304800"/>
          </a:xfrm>
          <a:prstGeom prst="ellipse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/>
          <p:cNvSpPr/>
          <p:nvPr/>
        </p:nvSpPr>
        <p:spPr>
          <a:xfrm>
            <a:off x="6861893" y="3720519"/>
            <a:ext cx="318052" cy="304800"/>
          </a:xfrm>
          <a:prstGeom prst="ellipse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al 17"/>
          <p:cNvSpPr/>
          <p:nvPr/>
        </p:nvSpPr>
        <p:spPr>
          <a:xfrm>
            <a:off x="6838122" y="4111457"/>
            <a:ext cx="516834" cy="434606"/>
          </a:xfrm>
          <a:prstGeom prst="ellipse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al 18"/>
          <p:cNvSpPr/>
          <p:nvPr/>
        </p:nvSpPr>
        <p:spPr>
          <a:xfrm>
            <a:off x="7116416" y="4655461"/>
            <a:ext cx="318052" cy="304800"/>
          </a:xfrm>
          <a:prstGeom prst="ellipse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Ovaal 19"/>
          <p:cNvSpPr/>
          <p:nvPr/>
        </p:nvSpPr>
        <p:spPr>
          <a:xfrm>
            <a:off x="5837581" y="4495800"/>
            <a:ext cx="318052" cy="304800"/>
          </a:xfrm>
          <a:prstGeom prst="ellipse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Ovaal 20"/>
          <p:cNvSpPr/>
          <p:nvPr/>
        </p:nvSpPr>
        <p:spPr>
          <a:xfrm>
            <a:off x="5459896" y="4945901"/>
            <a:ext cx="263048" cy="632085"/>
          </a:xfrm>
          <a:prstGeom prst="ellipse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Ovaal 21"/>
          <p:cNvSpPr/>
          <p:nvPr/>
        </p:nvSpPr>
        <p:spPr>
          <a:xfrm>
            <a:off x="6877878" y="5665306"/>
            <a:ext cx="304799" cy="349215"/>
          </a:xfrm>
          <a:prstGeom prst="ellipse">
            <a:avLst/>
          </a:prstGeom>
          <a:solidFill>
            <a:srgbClr val="4285F4"/>
          </a:solidFill>
          <a:ln>
            <a:solidFill>
              <a:srgbClr val="4285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Ovaal 22"/>
          <p:cNvSpPr/>
          <p:nvPr/>
        </p:nvSpPr>
        <p:spPr>
          <a:xfrm>
            <a:off x="6771860" y="6442559"/>
            <a:ext cx="596348" cy="60121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vaal 23"/>
          <p:cNvSpPr/>
          <p:nvPr/>
        </p:nvSpPr>
        <p:spPr>
          <a:xfrm>
            <a:off x="6352421" y="6918334"/>
            <a:ext cx="596348" cy="60121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Ovaal 24"/>
          <p:cNvSpPr/>
          <p:nvPr/>
        </p:nvSpPr>
        <p:spPr>
          <a:xfrm>
            <a:off x="5531784" y="6406476"/>
            <a:ext cx="318052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Ovaal 25"/>
          <p:cNvSpPr/>
          <p:nvPr/>
        </p:nvSpPr>
        <p:spPr>
          <a:xfrm>
            <a:off x="5881968" y="6551844"/>
            <a:ext cx="318052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Ovaal 26"/>
          <p:cNvSpPr/>
          <p:nvPr/>
        </p:nvSpPr>
        <p:spPr>
          <a:xfrm>
            <a:off x="5707695" y="7135182"/>
            <a:ext cx="318052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Ovaal 27"/>
          <p:cNvSpPr/>
          <p:nvPr/>
        </p:nvSpPr>
        <p:spPr>
          <a:xfrm>
            <a:off x="6001239" y="7520044"/>
            <a:ext cx="318052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Ovaal 28"/>
          <p:cNvSpPr/>
          <p:nvPr/>
        </p:nvSpPr>
        <p:spPr>
          <a:xfrm>
            <a:off x="6186768" y="6372354"/>
            <a:ext cx="255786" cy="202560"/>
          </a:xfrm>
          <a:prstGeom prst="ellipse">
            <a:avLst/>
          </a:prstGeom>
          <a:solidFill>
            <a:srgbClr val="4285F4"/>
          </a:solidFill>
          <a:ln>
            <a:solidFill>
              <a:srgbClr val="4285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87" y="3709216"/>
            <a:ext cx="2525671" cy="2585926"/>
          </a:xfrm>
          <a:prstGeom prst="rect">
            <a:avLst/>
          </a:prstGeom>
        </p:spPr>
      </p:pic>
      <p:sp>
        <p:nvSpPr>
          <p:cNvPr id="30" name="Gelijkbenige driehoek 29"/>
          <p:cNvSpPr/>
          <p:nvPr/>
        </p:nvSpPr>
        <p:spPr>
          <a:xfrm>
            <a:off x="3565784" y="5949948"/>
            <a:ext cx="827636" cy="2236622"/>
          </a:xfrm>
          <a:prstGeom prst="triangle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Tekstvak 30"/>
          <p:cNvSpPr txBox="1"/>
          <p:nvPr/>
        </p:nvSpPr>
        <p:spPr>
          <a:xfrm>
            <a:off x="3225530" y="8100509"/>
            <a:ext cx="1570879" cy="7439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/>
              <a:t>p</a:t>
            </a:r>
            <a:r>
              <a:rPr lang="nl-NL" dirty="0" smtClean="0"/>
              <a:t>erceptuele </a:t>
            </a:r>
          </a:p>
          <a:p>
            <a:pPr algn="ctr"/>
            <a:r>
              <a:rPr lang="nl-NL" dirty="0" smtClean="0"/>
              <a:t>blokkade</a:t>
            </a:r>
            <a:endParaRPr lang="nl-NL" dirty="0"/>
          </a:p>
        </p:txBody>
      </p:sp>
      <p:sp>
        <p:nvSpPr>
          <p:cNvPr id="32" name="Tekstvak 31"/>
          <p:cNvSpPr txBox="1"/>
          <p:nvPr/>
        </p:nvSpPr>
        <p:spPr>
          <a:xfrm>
            <a:off x="5472968" y="2315300"/>
            <a:ext cx="1875835" cy="4181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ALLE BEWIJZEN</a:t>
            </a:r>
            <a:endParaRPr lang="nl-NL" dirty="0"/>
          </a:p>
        </p:txBody>
      </p:sp>
      <p:sp>
        <p:nvSpPr>
          <p:cNvPr id="33" name="Tekstvak 32"/>
          <p:cNvSpPr txBox="1"/>
          <p:nvPr/>
        </p:nvSpPr>
        <p:spPr>
          <a:xfrm>
            <a:off x="7354956" y="2996571"/>
            <a:ext cx="2003112" cy="7439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o</a:t>
            </a:r>
            <a:r>
              <a:rPr lang="nl-NL" dirty="0" smtClean="0"/>
              <a:t>ndersteunende</a:t>
            </a:r>
          </a:p>
          <a:p>
            <a:r>
              <a:rPr lang="nl-NL" dirty="0" smtClean="0"/>
              <a:t>bewijzen</a:t>
            </a:r>
            <a:endParaRPr lang="nl-NL" dirty="0"/>
          </a:p>
        </p:txBody>
      </p:sp>
      <p:sp>
        <p:nvSpPr>
          <p:cNvPr id="34" name="Tekstvak 33"/>
          <p:cNvSpPr txBox="1"/>
          <p:nvPr/>
        </p:nvSpPr>
        <p:spPr>
          <a:xfrm>
            <a:off x="7680698" y="5524395"/>
            <a:ext cx="1161472" cy="7439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neutrale</a:t>
            </a:r>
          </a:p>
          <a:p>
            <a:r>
              <a:rPr lang="nl-NL" dirty="0" smtClean="0"/>
              <a:t>bewijzen</a:t>
            </a:r>
            <a:endParaRPr lang="nl-NL" dirty="0"/>
          </a:p>
        </p:txBody>
      </p:sp>
      <p:sp>
        <p:nvSpPr>
          <p:cNvPr id="35" name="Tekstvak 34"/>
          <p:cNvSpPr txBox="1"/>
          <p:nvPr/>
        </p:nvSpPr>
        <p:spPr>
          <a:xfrm>
            <a:off x="7275442" y="7287582"/>
            <a:ext cx="1737463" cy="7439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tegengestelde</a:t>
            </a:r>
          </a:p>
          <a:p>
            <a:r>
              <a:rPr lang="nl-NL" dirty="0" smtClean="0"/>
              <a:t>bewijzen</a:t>
            </a:r>
            <a:endParaRPr lang="nl-NL" dirty="0"/>
          </a:p>
        </p:txBody>
      </p:sp>
      <p:sp>
        <p:nvSpPr>
          <p:cNvPr id="37" name="Tekstvak 36"/>
          <p:cNvSpPr txBox="1"/>
          <p:nvPr/>
        </p:nvSpPr>
        <p:spPr>
          <a:xfrm>
            <a:off x="4207086" y="3455765"/>
            <a:ext cx="1198470" cy="4181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zichtbaar</a:t>
            </a:r>
            <a:endParaRPr lang="nl-NL" dirty="0"/>
          </a:p>
        </p:txBody>
      </p:sp>
      <p:sp>
        <p:nvSpPr>
          <p:cNvPr id="38" name="Tekstvak 37"/>
          <p:cNvSpPr txBox="1"/>
          <p:nvPr/>
        </p:nvSpPr>
        <p:spPr>
          <a:xfrm>
            <a:off x="2700121" y="5839714"/>
            <a:ext cx="1198470" cy="7439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 smtClean="0"/>
              <a:t>niet </a:t>
            </a:r>
          </a:p>
          <a:p>
            <a:pPr algn="ctr"/>
            <a:r>
              <a:rPr lang="nl-NL" dirty="0" smtClean="0"/>
              <a:t>zichtbaar</a:t>
            </a:r>
            <a:endParaRPr lang="nl-NL" dirty="0"/>
          </a:p>
        </p:txBody>
      </p:sp>
      <p:cxnSp>
        <p:nvCxnSpPr>
          <p:cNvPr id="40" name="Rechte verbindingslijn met pijl 39"/>
          <p:cNvCxnSpPr/>
          <p:nvPr/>
        </p:nvCxnSpPr>
        <p:spPr>
          <a:xfrm flipH="1">
            <a:off x="2606254" y="3409093"/>
            <a:ext cx="3625898" cy="1689543"/>
          </a:xfrm>
          <a:prstGeom prst="straightConnector1">
            <a:avLst/>
          </a:prstGeom>
          <a:ln w="38100">
            <a:solidFill>
              <a:srgbClr val="33993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met pijl 41"/>
          <p:cNvCxnSpPr/>
          <p:nvPr/>
        </p:nvCxnSpPr>
        <p:spPr>
          <a:xfrm flipH="1">
            <a:off x="2653319" y="3548362"/>
            <a:ext cx="4065533" cy="1668745"/>
          </a:xfrm>
          <a:prstGeom prst="straightConnector1">
            <a:avLst/>
          </a:prstGeom>
          <a:ln w="38100">
            <a:solidFill>
              <a:srgbClr val="33993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echte verbindingslijn met pijl 42"/>
          <p:cNvCxnSpPr/>
          <p:nvPr/>
        </p:nvCxnSpPr>
        <p:spPr>
          <a:xfrm flipH="1">
            <a:off x="2742118" y="3990523"/>
            <a:ext cx="3705410" cy="1358143"/>
          </a:xfrm>
          <a:prstGeom prst="straightConnector1">
            <a:avLst/>
          </a:prstGeom>
          <a:ln w="38100">
            <a:solidFill>
              <a:srgbClr val="33993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met pijl 43"/>
          <p:cNvCxnSpPr/>
          <p:nvPr/>
        </p:nvCxnSpPr>
        <p:spPr>
          <a:xfrm flipH="1">
            <a:off x="2820815" y="4324978"/>
            <a:ext cx="4305076" cy="1068790"/>
          </a:xfrm>
          <a:prstGeom prst="straightConnector1">
            <a:avLst/>
          </a:prstGeom>
          <a:ln w="38100">
            <a:solidFill>
              <a:srgbClr val="33993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met pijl 44"/>
          <p:cNvCxnSpPr/>
          <p:nvPr/>
        </p:nvCxnSpPr>
        <p:spPr>
          <a:xfrm flipH="1" flipV="1">
            <a:off x="4130936" y="6743169"/>
            <a:ext cx="1994118" cy="953142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echte verbindingslijn met pijl 51"/>
          <p:cNvCxnSpPr>
            <a:endCxn id="30" idx="0"/>
          </p:cNvCxnSpPr>
          <p:nvPr/>
        </p:nvCxnSpPr>
        <p:spPr>
          <a:xfrm flipH="1" flipV="1">
            <a:off x="3979602" y="5949948"/>
            <a:ext cx="3074826" cy="779032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echte verbindingslijn met pijl 54"/>
          <p:cNvCxnSpPr/>
          <p:nvPr/>
        </p:nvCxnSpPr>
        <p:spPr>
          <a:xfrm flipH="1" flipV="1">
            <a:off x="4041504" y="6379495"/>
            <a:ext cx="2635876" cy="867166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echte verbindingslijn met pijl 55"/>
          <p:cNvCxnSpPr/>
          <p:nvPr/>
        </p:nvCxnSpPr>
        <p:spPr>
          <a:xfrm flipH="1" flipV="1">
            <a:off x="4106695" y="6583636"/>
            <a:ext cx="1743141" cy="713592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Rechte verbindingslijn met pijl 56"/>
          <p:cNvCxnSpPr/>
          <p:nvPr/>
        </p:nvCxnSpPr>
        <p:spPr>
          <a:xfrm flipH="1" flipV="1">
            <a:off x="4050033" y="6205755"/>
            <a:ext cx="1927162" cy="478548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echte verbindingslijn met pijl 57"/>
          <p:cNvCxnSpPr/>
          <p:nvPr/>
        </p:nvCxnSpPr>
        <p:spPr>
          <a:xfrm flipH="1" flipV="1">
            <a:off x="4040732" y="6146234"/>
            <a:ext cx="1666963" cy="430261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echte verbindingslijn met pijl 62"/>
          <p:cNvCxnSpPr/>
          <p:nvPr/>
        </p:nvCxnSpPr>
        <p:spPr>
          <a:xfrm flipH="1">
            <a:off x="2820815" y="4722497"/>
            <a:ext cx="3639966" cy="697333"/>
          </a:xfrm>
          <a:prstGeom prst="straightConnector1">
            <a:avLst/>
          </a:prstGeom>
          <a:ln w="38100">
            <a:solidFill>
              <a:srgbClr val="33993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Rechte verbindingslijn met pijl 63"/>
          <p:cNvCxnSpPr/>
          <p:nvPr/>
        </p:nvCxnSpPr>
        <p:spPr>
          <a:xfrm flipH="1">
            <a:off x="2820815" y="5260162"/>
            <a:ext cx="4091835" cy="191691"/>
          </a:xfrm>
          <a:prstGeom prst="straightConnector1">
            <a:avLst/>
          </a:prstGeom>
          <a:ln w="38100">
            <a:solidFill>
              <a:srgbClr val="33993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Rechte verbindingslijn met pijl 64"/>
          <p:cNvCxnSpPr/>
          <p:nvPr/>
        </p:nvCxnSpPr>
        <p:spPr>
          <a:xfrm flipH="1">
            <a:off x="2892118" y="5269460"/>
            <a:ext cx="2686824" cy="183829"/>
          </a:xfrm>
          <a:prstGeom prst="straightConnector1">
            <a:avLst/>
          </a:prstGeom>
          <a:ln w="38100">
            <a:solidFill>
              <a:srgbClr val="33993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Rechte verbindingslijn met pijl 68"/>
          <p:cNvCxnSpPr/>
          <p:nvPr/>
        </p:nvCxnSpPr>
        <p:spPr>
          <a:xfrm flipH="1" flipV="1">
            <a:off x="2852360" y="5494588"/>
            <a:ext cx="3371138" cy="29699"/>
          </a:xfrm>
          <a:prstGeom prst="straightConnector1">
            <a:avLst/>
          </a:prstGeom>
          <a:ln w="38100">
            <a:solidFill>
              <a:srgbClr val="4285F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Rechte verbindingslijn met pijl 70"/>
          <p:cNvCxnSpPr/>
          <p:nvPr/>
        </p:nvCxnSpPr>
        <p:spPr>
          <a:xfrm flipH="1" flipV="1">
            <a:off x="2827310" y="5527381"/>
            <a:ext cx="3525111" cy="459343"/>
          </a:xfrm>
          <a:prstGeom prst="straightConnector1">
            <a:avLst/>
          </a:prstGeom>
          <a:ln w="38100">
            <a:solidFill>
              <a:srgbClr val="4285F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Rechte verbindingslijn met pijl 72"/>
          <p:cNvCxnSpPr/>
          <p:nvPr/>
        </p:nvCxnSpPr>
        <p:spPr>
          <a:xfrm flipH="1" flipV="1">
            <a:off x="2852360" y="5564440"/>
            <a:ext cx="2850339" cy="563741"/>
          </a:xfrm>
          <a:prstGeom prst="straightConnector1">
            <a:avLst/>
          </a:prstGeom>
          <a:ln w="38100">
            <a:solidFill>
              <a:srgbClr val="4285F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89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3" grpId="0"/>
      <p:bldP spid="34" grpId="0"/>
      <p:bldP spid="35" grpId="0"/>
      <p:bldP spid="37" grpId="0"/>
      <p:bldP spid="3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Veiling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nl-NL" dirty="0" smtClean="0"/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 smtClean="0"/>
          </a:p>
          <a:p>
            <a:pPr marL="0" indent="0" algn="ctr">
              <a:buNone/>
            </a:pPr>
            <a:endParaRPr lang="nl-NL" dirty="0" smtClean="0"/>
          </a:p>
          <a:p>
            <a:pPr marL="0" indent="0" algn="ctr">
              <a:buNone/>
            </a:pPr>
            <a:r>
              <a:rPr lang="nl-NL" dirty="0" smtClean="0"/>
              <a:t>Start </a:t>
            </a:r>
            <a:r>
              <a:rPr lang="nl-NL" dirty="0"/>
              <a:t>bij € 1,-</a:t>
            </a:r>
          </a:p>
          <a:p>
            <a:pPr marL="0" indent="0" algn="ctr">
              <a:buNone/>
            </a:pPr>
            <a:r>
              <a:rPr lang="nl-NL" dirty="0"/>
              <a:t>verhoging </a:t>
            </a:r>
            <a:r>
              <a:rPr lang="nl-NL" dirty="0" smtClean="0"/>
              <a:t>is steeds </a:t>
            </a:r>
            <a:r>
              <a:rPr lang="nl-NL" dirty="0"/>
              <a:t>per € 1,-</a:t>
            </a:r>
          </a:p>
          <a:p>
            <a:pPr marL="0" indent="0" algn="ctr">
              <a:buNone/>
            </a:pPr>
            <a:r>
              <a:rPr lang="nl-NL" dirty="0" smtClean="0"/>
              <a:t>de </a:t>
            </a:r>
            <a:r>
              <a:rPr lang="nl-NL" dirty="0"/>
              <a:t>bieder betaalt het </a:t>
            </a:r>
            <a:r>
              <a:rPr lang="nl-NL" dirty="0" smtClean="0"/>
              <a:t>bod, en …</a:t>
            </a:r>
            <a:endParaRPr lang="nl-NL" dirty="0"/>
          </a:p>
          <a:p>
            <a:pPr marL="0" indent="0" algn="ctr">
              <a:buNone/>
            </a:pPr>
            <a:r>
              <a:rPr lang="nl-NL" dirty="0"/>
              <a:t>d</a:t>
            </a:r>
            <a:r>
              <a:rPr lang="nl-NL" dirty="0" smtClean="0"/>
              <a:t>e </a:t>
            </a:r>
            <a:r>
              <a:rPr lang="nl-NL" dirty="0"/>
              <a:t>een na laatste bieder betaalt ook zijn bod!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660-A48E-4213-9B68-E7681892E829}" type="slidenum">
              <a:rPr lang="nl-NL" smtClean="0"/>
              <a:pPr/>
              <a:t>27</a:t>
            </a:fld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844" y="2089674"/>
            <a:ext cx="6197912" cy="316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60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verliesaversie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dirty="0"/>
              <a:t>Mensen wegen </a:t>
            </a:r>
            <a:r>
              <a:rPr lang="nl-NL" dirty="0" smtClean="0"/>
              <a:t>verlies </a:t>
            </a:r>
            <a:r>
              <a:rPr lang="nl-NL" dirty="0"/>
              <a:t>veel zwaarder dan winst.</a:t>
            </a:r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dirty="0" smtClean="0"/>
              <a:t>Een 6% salaris</a:t>
            </a:r>
            <a:r>
              <a:rPr lang="nl-NL" dirty="0" smtClean="0">
                <a:solidFill>
                  <a:srgbClr val="92D050"/>
                </a:solidFill>
              </a:rPr>
              <a:t>verhoging</a:t>
            </a:r>
            <a:r>
              <a:rPr lang="nl-NL" dirty="0" smtClean="0"/>
              <a:t> </a:t>
            </a:r>
            <a:endParaRPr lang="nl-NL" dirty="0"/>
          </a:p>
          <a:p>
            <a:pPr marL="0" indent="0" algn="ctr">
              <a:buNone/>
            </a:pPr>
            <a:r>
              <a:rPr lang="nl-NL" dirty="0" smtClean="0"/>
              <a:t>vergeten we </a:t>
            </a:r>
            <a:r>
              <a:rPr lang="nl-NL" dirty="0"/>
              <a:t>na 2 </a:t>
            </a:r>
            <a:r>
              <a:rPr lang="nl-NL" dirty="0" smtClean="0"/>
              <a:t>maanden</a:t>
            </a:r>
          </a:p>
          <a:p>
            <a:pPr marL="0" indent="0" algn="ctr">
              <a:buNone/>
            </a:pPr>
            <a:r>
              <a:rPr lang="nl-NL" dirty="0" smtClean="0"/>
              <a:t>maar </a:t>
            </a:r>
          </a:p>
          <a:p>
            <a:pPr marL="0" indent="0" algn="ctr">
              <a:buNone/>
            </a:pPr>
            <a:r>
              <a:rPr lang="nl-NL" dirty="0" smtClean="0"/>
              <a:t>een </a:t>
            </a:r>
            <a:r>
              <a:rPr lang="nl-NL" dirty="0"/>
              <a:t>3% salaris</a:t>
            </a:r>
            <a:r>
              <a:rPr lang="nl-NL" dirty="0">
                <a:solidFill>
                  <a:srgbClr val="FF0000"/>
                </a:solidFill>
              </a:rPr>
              <a:t>verlaging</a:t>
            </a:r>
            <a:r>
              <a:rPr lang="nl-NL" dirty="0"/>
              <a:t> </a:t>
            </a:r>
            <a:endParaRPr lang="nl-NL" dirty="0" smtClean="0"/>
          </a:p>
          <a:p>
            <a:pPr marL="0" indent="0" algn="ctr">
              <a:buNone/>
            </a:pPr>
            <a:r>
              <a:rPr lang="nl-NL" dirty="0" smtClean="0"/>
              <a:t>vergeten </a:t>
            </a:r>
            <a:r>
              <a:rPr lang="nl-NL" dirty="0"/>
              <a:t>we </a:t>
            </a:r>
            <a:r>
              <a:rPr lang="nl-NL" dirty="0" smtClean="0"/>
              <a:t>nooit</a:t>
            </a:r>
            <a:endParaRPr lang="nl-NL" dirty="0"/>
          </a:p>
          <a:p>
            <a:pPr marL="0" indent="0" algn="ctr">
              <a:buNone/>
            </a:pPr>
            <a:endParaRPr lang="nl-NL" dirty="0">
              <a:solidFill>
                <a:srgbClr val="0070C0"/>
              </a:solidFill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660-A48E-4213-9B68-E7681892E829}" type="slidenum">
              <a:rPr lang="nl-NL" smtClean="0"/>
              <a:pPr/>
              <a:t>28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691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28 januari 1986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660-A48E-4213-9B68-E7681892E829}" type="slidenum">
              <a:rPr lang="nl-NL" smtClean="0"/>
              <a:pPr/>
              <a:t>29</a:t>
            </a:fld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879" y="2129005"/>
            <a:ext cx="9461841" cy="627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13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Hoeveel is …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80110" y="4285363"/>
            <a:ext cx="11041380" cy="10304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6000" dirty="0" smtClean="0"/>
              <a:t>1 x 2 x 3 x 4 x 5 x 6 x 7 x 8 x 9 = …</a:t>
            </a:r>
            <a:endParaRPr lang="nl-NL" sz="60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11333672" y="8898892"/>
            <a:ext cx="587818" cy="511175"/>
          </a:xfrm>
        </p:spPr>
        <p:txBody>
          <a:bodyPr/>
          <a:lstStyle/>
          <a:p>
            <a:fld id="{EDBE6660-A48E-4213-9B68-E7681892E829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788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Groepsdenken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660-A48E-4213-9B68-E7681892E829}" type="slidenum">
              <a:rPr lang="nl-NL" smtClean="0"/>
              <a:pPr/>
              <a:t>30</a:t>
            </a:fld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318" y="2205457"/>
            <a:ext cx="8390964" cy="609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2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Bias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09558" y="6622940"/>
            <a:ext cx="10772041" cy="171147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nl-NL" dirty="0"/>
              <a:t>De meeste </a:t>
            </a:r>
            <a:r>
              <a:rPr lang="nl-NL" dirty="0" smtClean="0"/>
              <a:t>fouten </a:t>
            </a:r>
            <a:endParaRPr lang="nl-NL" dirty="0"/>
          </a:p>
          <a:p>
            <a:pPr marL="0" indent="0" algn="ctr">
              <a:buNone/>
            </a:pPr>
            <a:r>
              <a:rPr lang="nl-NL" dirty="0"/>
              <a:t>in een set beoordelingen </a:t>
            </a:r>
            <a:endParaRPr lang="nl-NL" dirty="0" smtClean="0"/>
          </a:p>
          <a:p>
            <a:pPr marL="0" indent="0" algn="ctr">
              <a:buNone/>
            </a:pPr>
            <a:r>
              <a:rPr lang="nl-NL" dirty="0" smtClean="0"/>
              <a:t>die in dezelfde richting wijzen</a:t>
            </a:r>
            <a:endParaRPr lang="nl-NL" dirty="0"/>
          </a:p>
          <a:p>
            <a:pPr algn="ctr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660-A48E-4213-9B68-E7681892E829}" type="slidenum">
              <a:rPr lang="nl-NL" smtClean="0"/>
              <a:pPr/>
              <a:t>31</a:t>
            </a:fld>
            <a:endParaRPr lang="nl-NL" dirty="0"/>
          </a:p>
        </p:txBody>
      </p:sp>
      <p:grpSp>
        <p:nvGrpSpPr>
          <p:cNvPr id="6" name="Groep 5"/>
          <p:cNvGrpSpPr/>
          <p:nvPr/>
        </p:nvGrpSpPr>
        <p:grpSpPr>
          <a:xfrm>
            <a:off x="4529104" y="2304731"/>
            <a:ext cx="3743391" cy="3743389"/>
            <a:chOff x="6298058" y="1869845"/>
            <a:chExt cx="3565134" cy="3565132"/>
          </a:xfrm>
        </p:grpSpPr>
        <p:sp>
          <p:nvSpPr>
            <p:cNvPr id="7" name="Ovaal 6"/>
            <p:cNvSpPr/>
            <p:nvPr/>
          </p:nvSpPr>
          <p:spPr>
            <a:xfrm>
              <a:off x="6298058" y="1869845"/>
              <a:ext cx="3565134" cy="3565132"/>
            </a:xfrm>
            <a:prstGeom prst="ellipse">
              <a:avLst/>
            </a:prstGeom>
            <a:solidFill>
              <a:schemeClr val="tx1"/>
            </a:solidFill>
            <a:ln w="406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223"/>
            </a:p>
          </p:txBody>
        </p:sp>
        <p:sp>
          <p:nvSpPr>
            <p:cNvPr id="8" name="Ovaal 7"/>
            <p:cNvSpPr/>
            <p:nvPr/>
          </p:nvSpPr>
          <p:spPr>
            <a:xfrm>
              <a:off x="7089167" y="2660954"/>
              <a:ext cx="1982914" cy="1982912"/>
            </a:xfrm>
            <a:prstGeom prst="ellipse">
              <a:avLst/>
            </a:prstGeom>
            <a:solidFill>
              <a:schemeClr val="tx1"/>
            </a:solidFill>
            <a:ln w="406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223"/>
            </a:p>
          </p:txBody>
        </p:sp>
        <p:sp>
          <p:nvSpPr>
            <p:cNvPr id="9" name="Ovaal 8"/>
            <p:cNvSpPr/>
            <p:nvPr/>
          </p:nvSpPr>
          <p:spPr>
            <a:xfrm>
              <a:off x="7902592" y="3474378"/>
              <a:ext cx="356064" cy="356064"/>
            </a:xfrm>
            <a:prstGeom prst="ellipse">
              <a:avLst/>
            </a:prstGeom>
            <a:solidFill>
              <a:schemeClr val="bg1"/>
            </a:solidFill>
            <a:ln w="406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223"/>
            </a:p>
          </p:txBody>
        </p:sp>
      </p:grpSp>
      <p:pic>
        <p:nvPicPr>
          <p:cNvPr id="15" name="Afbeelding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443" y="3993709"/>
            <a:ext cx="1206042" cy="1022069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21577">
            <a:off x="7693015" y="3557566"/>
            <a:ext cx="1206042" cy="1022069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60355">
            <a:off x="7815044" y="4274720"/>
            <a:ext cx="1206042" cy="1022069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732" y="4727032"/>
            <a:ext cx="1206042" cy="1022069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508" y="4815395"/>
            <a:ext cx="1206042" cy="102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0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Ratio zwaar overschat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6518" y="2555875"/>
            <a:ext cx="12048564" cy="60918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dirty="0"/>
              <a:t>mensen verzinnen meestal achteraf verklaringen voor hun </a:t>
            </a:r>
            <a:r>
              <a:rPr lang="nl-NL" dirty="0" smtClean="0"/>
              <a:t>gedrag </a:t>
            </a: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dirty="0" smtClean="0"/>
              <a:t>rationalisaties</a:t>
            </a:r>
            <a:endParaRPr lang="nl-NL" dirty="0"/>
          </a:p>
          <a:p>
            <a:pPr marL="0" indent="0" algn="ctr">
              <a:buNone/>
            </a:pPr>
            <a:r>
              <a:rPr lang="nl-NL" dirty="0"/>
              <a:t>vaak moe, lui of afgeleid (systeem 1)</a:t>
            </a:r>
          </a:p>
          <a:p>
            <a:pPr marL="0" indent="0" algn="ctr">
              <a:buNone/>
            </a:pPr>
            <a:r>
              <a:rPr lang="nl-NL" dirty="0"/>
              <a:t>maakt veel fouten </a:t>
            </a:r>
            <a:r>
              <a:rPr lang="nl-NL" dirty="0" smtClean="0">
                <a:sym typeface="Wingdings" panose="05000000000000000000" pitchFamily="2" charset="2"/>
              </a:rPr>
              <a:t></a:t>
            </a:r>
            <a:r>
              <a:rPr lang="nl-NL" dirty="0" smtClean="0"/>
              <a:t> </a:t>
            </a:r>
            <a:r>
              <a:rPr lang="nl-NL" dirty="0"/>
              <a:t>mensen kunnen niet goed rekenen</a:t>
            </a:r>
          </a:p>
          <a:p>
            <a:pPr marL="0" indent="0" algn="ctr">
              <a:buNone/>
            </a:pPr>
            <a:r>
              <a:rPr lang="nl-NL" dirty="0"/>
              <a:t>is makkelijk te foppen </a:t>
            </a: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dirty="0" smtClean="0"/>
              <a:t>automatische </a:t>
            </a:r>
            <a:r>
              <a:rPr lang="nl-NL" dirty="0"/>
              <a:t>piloot</a:t>
            </a:r>
          </a:p>
          <a:p>
            <a:pPr marL="0" indent="0" algn="ctr">
              <a:buNone/>
            </a:pPr>
            <a:r>
              <a:rPr lang="nl-NL" dirty="0"/>
              <a:t>heeft energie (glucose/eiwit) nodig, anders slaat hij af</a:t>
            </a:r>
          </a:p>
          <a:p>
            <a:pPr marL="0" indent="0" algn="ctr">
              <a:buNone/>
            </a:pPr>
            <a:r>
              <a:rPr lang="nl-NL" dirty="0"/>
              <a:t>beoordeelt, controleert en falsifieert en </a:t>
            </a:r>
            <a:endParaRPr lang="nl-NL" dirty="0" smtClean="0"/>
          </a:p>
          <a:p>
            <a:pPr marL="0" indent="0" algn="ctr">
              <a:buNone/>
            </a:pPr>
            <a:r>
              <a:rPr lang="nl-NL" dirty="0" smtClean="0">
                <a:solidFill>
                  <a:srgbClr val="92D050"/>
                </a:solidFill>
              </a:rPr>
              <a:t>werkt </a:t>
            </a:r>
            <a:r>
              <a:rPr lang="nl-NL" dirty="0">
                <a:solidFill>
                  <a:srgbClr val="92D050"/>
                </a:solidFill>
              </a:rPr>
              <a:t>alleen als we de beslisser bewust aanzetten </a:t>
            </a:r>
          </a:p>
          <a:p>
            <a:pPr algn="ctr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660-A48E-4213-9B68-E7681892E829}" type="slidenum">
              <a:rPr lang="nl-NL" smtClean="0"/>
              <a:pPr/>
              <a:t>32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188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Conclusie 2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dirty="0" smtClean="0"/>
              <a:t>Bias treedt op voordat je het doorhebt !</a:t>
            </a:r>
          </a:p>
          <a:p>
            <a:pPr marL="0" indent="0" algn="ctr">
              <a:buNone/>
            </a:pPr>
            <a:endParaRPr lang="nl-NL" dirty="0" smtClean="0"/>
          </a:p>
          <a:p>
            <a:pPr marL="0" indent="0" algn="ctr">
              <a:buNone/>
            </a:pPr>
            <a:r>
              <a:rPr lang="nl-NL" dirty="0" smtClean="0"/>
              <a:t>Externe factoren </a:t>
            </a:r>
          </a:p>
          <a:p>
            <a:pPr marL="0" indent="0" algn="ctr">
              <a:buNone/>
            </a:pPr>
            <a:r>
              <a:rPr lang="nl-NL" dirty="0" smtClean="0"/>
              <a:t>hebben </a:t>
            </a:r>
          </a:p>
          <a:p>
            <a:pPr marL="0" indent="0" algn="ctr">
              <a:buNone/>
            </a:pPr>
            <a:r>
              <a:rPr lang="nl-NL" dirty="0" smtClean="0"/>
              <a:t>een negatieve invloed </a:t>
            </a:r>
          </a:p>
          <a:p>
            <a:pPr marL="0" indent="0" algn="ctr">
              <a:buNone/>
            </a:pPr>
            <a:r>
              <a:rPr lang="nl-NL" dirty="0" smtClean="0"/>
              <a:t>op je </a:t>
            </a:r>
          </a:p>
          <a:p>
            <a:pPr marL="0" indent="0" algn="ctr">
              <a:buNone/>
            </a:pPr>
            <a:r>
              <a:rPr lang="nl-NL" dirty="0" smtClean="0"/>
              <a:t>besluitvorming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11333672" y="8898892"/>
            <a:ext cx="587818" cy="511175"/>
          </a:xfrm>
        </p:spPr>
        <p:txBody>
          <a:bodyPr/>
          <a:lstStyle/>
          <a:p>
            <a:fld id="{EDBE6660-A48E-4213-9B68-E7681892E829}" type="slidenum">
              <a:rPr lang="nl-NL" smtClean="0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484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Plaatje</a:t>
            </a:r>
          </a:p>
          <a:p>
            <a:endParaRPr lang="nl-NL" dirty="0"/>
          </a:p>
          <a:p>
            <a:r>
              <a:rPr lang="nl-NL" dirty="0" smtClean="0"/>
              <a:t>Plaatje boek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11333672" y="8898892"/>
            <a:ext cx="587818" cy="511175"/>
          </a:xfrm>
        </p:spPr>
        <p:txBody>
          <a:bodyPr/>
          <a:lstStyle/>
          <a:p>
            <a:fld id="{EDBE6660-A48E-4213-9B68-E7681892E829}" type="slidenum">
              <a:rPr lang="nl-NL" smtClean="0"/>
              <a:t>34</a:t>
            </a:fld>
            <a:endParaRPr lang="nl-NL"/>
          </a:p>
        </p:txBody>
      </p:sp>
      <p:sp>
        <p:nvSpPr>
          <p:cNvPr id="6" name="AutoShape 4" descr="Daniel Kahneman e a Teoria da Perspectiva | TheCa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/>
          <a:srcRect b="2656"/>
          <a:stretch/>
        </p:blipFill>
        <p:spPr>
          <a:xfrm>
            <a:off x="1088" y="0"/>
            <a:ext cx="12800512" cy="854157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2534" y="1049060"/>
            <a:ext cx="5187203" cy="1855788"/>
          </a:xfrm>
        </p:spPr>
        <p:txBody>
          <a:bodyPr/>
          <a:lstStyle/>
          <a:p>
            <a:pPr algn="l"/>
            <a:r>
              <a:rPr lang="nl-NL" dirty="0" smtClean="0">
                <a:solidFill>
                  <a:schemeClr val="tx1"/>
                </a:solidFill>
              </a:rPr>
              <a:t>Daniel</a:t>
            </a:r>
            <a:br>
              <a:rPr lang="nl-NL" dirty="0" smtClean="0">
                <a:solidFill>
                  <a:schemeClr val="tx1"/>
                </a:solidFill>
              </a:rPr>
            </a:br>
            <a:r>
              <a:rPr lang="nl-NL" dirty="0" err="1" smtClean="0">
                <a:solidFill>
                  <a:schemeClr val="tx1"/>
                </a:solidFill>
              </a:rPr>
              <a:t>Kahneman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613" y="3018736"/>
            <a:ext cx="3939156" cy="537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09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 1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dirty="0"/>
              <a:t>Rechter A: vergrijp X </a:t>
            </a:r>
            <a:r>
              <a:rPr lang="nl-NL" dirty="0" smtClean="0">
                <a:sym typeface="Wingdings" panose="05000000000000000000" pitchFamily="2" charset="2"/>
              </a:rPr>
              <a:t></a:t>
            </a:r>
            <a:r>
              <a:rPr lang="nl-NL" dirty="0" smtClean="0"/>
              <a:t> </a:t>
            </a:r>
            <a:r>
              <a:rPr lang="nl-NL" dirty="0"/>
              <a:t>3 </a:t>
            </a:r>
            <a:r>
              <a:rPr lang="nl-NL" dirty="0" smtClean="0"/>
              <a:t>maanden</a:t>
            </a:r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dirty="0"/>
              <a:t>Rechter B: vergrijp X </a:t>
            </a:r>
            <a:r>
              <a:rPr lang="nl-NL" dirty="0" smtClean="0">
                <a:sym typeface="Wingdings" panose="05000000000000000000" pitchFamily="2" charset="2"/>
              </a:rPr>
              <a:t></a:t>
            </a:r>
            <a:r>
              <a:rPr lang="nl-NL" dirty="0" smtClean="0"/>
              <a:t> </a:t>
            </a:r>
            <a:r>
              <a:rPr lang="nl-NL" dirty="0"/>
              <a:t>3 </a:t>
            </a:r>
            <a:r>
              <a:rPr lang="nl-NL" dirty="0" smtClean="0"/>
              <a:t>jaar</a:t>
            </a:r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 smtClean="0"/>
          </a:p>
          <a:p>
            <a:pPr marL="0" indent="0" algn="ctr">
              <a:buNone/>
            </a:pPr>
            <a:r>
              <a:rPr lang="nl-NL" sz="7200" dirty="0" smtClean="0">
                <a:solidFill>
                  <a:srgbClr val="FFC000"/>
                </a:solidFill>
              </a:rPr>
              <a:t>niveauruis</a:t>
            </a:r>
            <a:endParaRPr lang="nl-NL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660-A48E-4213-9B68-E7681892E829}" type="slidenum">
              <a:rPr lang="nl-NL" smtClean="0"/>
              <a:pPr/>
              <a:t>35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0707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 2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dirty="0"/>
              <a:t>Acceptant A: vergunning </a:t>
            </a:r>
            <a:r>
              <a:rPr lang="nl-NL" dirty="0" smtClean="0"/>
              <a:t>Y </a:t>
            </a:r>
            <a:r>
              <a:rPr lang="nl-NL" dirty="0" smtClean="0">
                <a:sym typeface="Wingdings" panose="05000000000000000000" pitchFamily="2" charset="2"/>
              </a:rPr>
              <a:t></a:t>
            </a:r>
            <a:r>
              <a:rPr lang="nl-NL" dirty="0" smtClean="0"/>
              <a:t> nee</a:t>
            </a:r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dirty="0"/>
              <a:t>Acceptant B: vergunning </a:t>
            </a:r>
            <a:r>
              <a:rPr lang="nl-NL" dirty="0" smtClean="0"/>
              <a:t>Y </a:t>
            </a:r>
            <a:r>
              <a:rPr lang="nl-NL" dirty="0" smtClean="0">
                <a:sym typeface="Wingdings" panose="05000000000000000000" pitchFamily="2" charset="2"/>
              </a:rPr>
              <a:t></a:t>
            </a:r>
            <a:r>
              <a:rPr lang="nl-NL" dirty="0" smtClean="0"/>
              <a:t> </a:t>
            </a:r>
            <a:r>
              <a:rPr lang="nl-NL" dirty="0"/>
              <a:t>ja</a:t>
            </a:r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 smtClean="0"/>
          </a:p>
          <a:p>
            <a:pPr marL="0" indent="0" algn="ctr">
              <a:buNone/>
            </a:pPr>
            <a:r>
              <a:rPr lang="nl-NL" sz="7200" dirty="0" smtClean="0">
                <a:solidFill>
                  <a:srgbClr val="FFC000"/>
                </a:solidFill>
              </a:rPr>
              <a:t>patroonruis</a:t>
            </a:r>
            <a:endParaRPr lang="nl-NL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660-A48E-4213-9B68-E7681892E829}" type="slidenum">
              <a:rPr lang="nl-NL" smtClean="0"/>
              <a:pPr/>
              <a:t>36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4422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 3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dirty="0"/>
              <a:t>Rechercheur A: vingerafdruk </a:t>
            </a:r>
            <a:r>
              <a:rPr lang="nl-NL" dirty="0" smtClean="0">
                <a:sym typeface="Wingdings" panose="05000000000000000000" pitchFamily="2" charset="2"/>
              </a:rPr>
              <a:t></a:t>
            </a:r>
            <a:r>
              <a:rPr lang="nl-NL" dirty="0" smtClean="0"/>
              <a:t> match</a:t>
            </a:r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dirty="0"/>
              <a:t>Rechercheur A: 6 maanden later </a:t>
            </a:r>
            <a:r>
              <a:rPr lang="nl-NL" dirty="0" smtClean="0">
                <a:sym typeface="Wingdings" panose="05000000000000000000" pitchFamily="2" charset="2"/>
              </a:rPr>
              <a:t></a:t>
            </a:r>
            <a:r>
              <a:rPr lang="nl-NL" dirty="0" smtClean="0"/>
              <a:t> </a:t>
            </a:r>
            <a:r>
              <a:rPr lang="nl-NL" dirty="0"/>
              <a:t>geen match</a:t>
            </a:r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 smtClean="0"/>
          </a:p>
          <a:p>
            <a:pPr marL="0" indent="0" algn="ctr">
              <a:buNone/>
            </a:pPr>
            <a:r>
              <a:rPr lang="nl-NL" sz="7200" dirty="0" smtClean="0">
                <a:solidFill>
                  <a:srgbClr val="FFC000"/>
                </a:solidFill>
              </a:rPr>
              <a:t>gelegenheidsruis</a:t>
            </a:r>
            <a:endParaRPr lang="nl-NL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660-A48E-4213-9B68-E7681892E829}" type="slidenum">
              <a:rPr lang="nl-NL" smtClean="0"/>
              <a:pPr/>
              <a:t>37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1139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Ruis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09558" y="6622940"/>
            <a:ext cx="10772041" cy="17114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dirty="0"/>
              <a:t>Ruis is de variabiliteit in oordelen </a:t>
            </a:r>
          </a:p>
          <a:p>
            <a:pPr marL="0" indent="0" algn="ctr">
              <a:buNone/>
            </a:pPr>
            <a:r>
              <a:rPr lang="nl-NL" dirty="0"/>
              <a:t>die eigenlijk gelijk zou moeten zijn. </a:t>
            </a:r>
          </a:p>
          <a:p>
            <a:pPr algn="ctr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660-A48E-4213-9B68-E7681892E829}" type="slidenum">
              <a:rPr lang="nl-NL" smtClean="0"/>
              <a:pPr/>
              <a:t>38</a:t>
            </a:fld>
            <a:endParaRPr lang="nl-NL" dirty="0"/>
          </a:p>
        </p:txBody>
      </p:sp>
      <p:grpSp>
        <p:nvGrpSpPr>
          <p:cNvPr id="6" name="Groep 5"/>
          <p:cNvGrpSpPr/>
          <p:nvPr/>
        </p:nvGrpSpPr>
        <p:grpSpPr>
          <a:xfrm>
            <a:off x="4529104" y="2304731"/>
            <a:ext cx="3743391" cy="3743389"/>
            <a:chOff x="6298058" y="1869845"/>
            <a:chExt cx="3565134" cy="3565132"/>
          </a:xfrm>
        </p:grpSpPr>
        <p:sp>
          <p:nvSpPr>
            <p:cNvPr id="7" name="Ovaal 6"/>
            <p:cNvSpPr/>
            <p:nvPr/>
          </p:nvSpPr>
          <p:spPr>
            <a:xfrm>
              <a:off x="6298058" y="1869845"/>
              <a:ext cx="3565134" cy="3565132"/>
            </a:xfrm>
            <a:prstGeom prst="ellipse">
              <a:avLst/>
            </a:prstGeom>
            <a:solidFill>
              <a:schemeClr val="tx1"/>
            </a:solidFill>
            <a:ln w="406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223"/>
            </a:p>
          </p:txBody>
        </p:sp>
        <p:sp>
          <p:nvSpPr>
            <p:cNvPr id="8" name="Ovaal 7"/>
            <p:cNvSpPr/>
            <p:nvPr/>
          </p:nvSpPr>
          <p:spPr>
            <a:xfrm>
              <a:off x="7089167" y="2660954"/>
              <a:ext cx="1982914" cy="1982912"/>
            </a:xfrm>
            <a:prstGeom prst="ellipse">
              <a:avLst/>
            </a:prstGeom>
            <a:solidFill>
              <a:schemeClr val="tx1"/>
            </a:solidFill>
            <a:ln w="406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223"/>
            </a:p>
          </p:txBody>
        </p:sp>
        <p:sp>
          <p:nvSpPr>
            <p:cNvPr id="9" name="Ovaal 8"/>
            <p:cNvSpPr/>
            <p:nvPr/>
          </p:nvSpPr>
          <p:spPr>
            <a:xfrm>
              <a:off x="7902592" y="3474378"/>
              <a:ext cx="356064" cy="356064"/>
            </a:xfrm>
            <a:prstGeom prst="ellipse">
              <a:avLst/>
            </a:prstGeom>
            <a:solidFill>
              <a:schemeClr val="bg1"/>
            </a:solidFill>
            <a:ln w="406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223"/>
            </a:p>
          </p:txBody>
        </p:sp>
      </p:grpSp>
      <p:pic>
        <p:nvPicPr>
          <p:cNvPr id="15" name="Afbeelding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104" y="2366965"/>
            <a:ext cx="1206042" cy="1022069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21577">
            <a:off x="7815539" y="3140848"/>
            <a:ext cx="1206042" cy="1022069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60355">
            <a:off x="6584273" y="2860366"/>
            <a:ext cx="1206042" cy="1022069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907" y="5491895"/>
            <a:ext cx="1206042" cy="1022069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196" y="5379858"/>
            <a:ext cx="1206042" cy="102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12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Nu jullie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dirty="0"/>
              <a:t>Bedenk eens een voorbeeld </a:t>
            </a:r>
          </a:p>
          <a:p>
            <a:pPr marL="0" indent="0" algn="ctr">
              <a:buNone/>
            </a:pPr>
            <a:r>
              <a:rPr lang="nl-NL" dirty="0"/>
              <a:t>van een praktijksituatie </a:t>
            </a:r>
          </a:p>
          <a:p>
            <a:pPr marL="0" indent="0" algn="ctr">
              <a:buNone/>
            </a:pPr>
            <a:r>
              <a:rPr lang="nl-NL" dirty="0"/>
              <a:t>waarbij mogelijkerwijs </a:t>
            </a:r>
          </a:p>
          <a:p>
            <a:pPr marL="0" indent="0" algn="ctr">
              <a:buNone/>
            </a:pPr>
            <a:r>
              <a:rPr lang="nl-NL" dirty="0"/>
              <a:t>sprake was/is </a:t>
            </a:r>
          </a:p>
          <a:p>
            <a:pPr marL="0" indent="0" algn="ctr">
              <a:buNone/>
            </a:pPr>
            <a:r>
              <a:rPr lang="nl-NL" dirty="0"/>
              <a:t>van ruis.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11333672" y="8898892"/>
            <a:ext cx="587818" cy="511175"/>
          </a:xfrm>
        </p:spPr>
        <p:txBody>
          <a:bodyPr/>
          <a:lstStyle/>
          <a:p>
            <a:fld id="{EDBE6660-A48E-4213-9B68-E7681892E829}" type="slidenum">
              <a:rPr lang="nl-NL" smtClean="0"/>
              <a:t>39</a:t>
            </a:fld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48" y="1104096"/>
            <a:ext cx="2691045" cy="156977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48796" y="1179194"/>
            <a:ext cx="2712482" cy="156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21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Hoeveel is …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80110" y="4285363"/>
            <a:ext cx="11041380" cy="10304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6000" dirty="0" smtClean="0"/>
              <a:t>9 x 8 x 7 x 6 x 5 x 4 x 3 x 2 x 1 = ….</a:t>
            </a:r>
            <a:endParaRPr lang="nl-NL" sz="60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11333672" y="8898892"/>
            <a:ext cx="587818" cy="511175"/>
          </a:xfrm>
        </p:spPr>
        <p:txBody>
          <a:bodyPr/>
          <a:lstStyle/>
          <a:p>
            <a:fld id="{EDBE6660-A48E-4213-9B68-E7681892E829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066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lokboog 15"/>
          <p:cNvSpPr/>
          <p:nvPr/>
        </p:nvSpPr>
        <p:spPr>
          <a:xfrm rot="5400000">
            <a:off x="3211217" y="1617293"/>
            <a:ext cx="6379166" cy="6379166"/>
          </a:xfrm>
          <a:prstGeom prst="blockArc">
            <a:avLst>
              <a:gd name="adj1" fmla="val 10794195"/>
              <a:gd name="adj2" fmla="val 11736807"/>
              <a:gd name="adj3" fmla="val 3316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8" name="Blokboog 17"/>
          <p:cNvSpPr/>
          <p:nvPr/>
        </p:nvSpPr>
        <p:spPr>
          <a:xfrm rot="5400000">
            <a:off x="3211217" y="1617293"/>
            <a:ext cx="6379166" cy="6379166"/>
          </a:xfrm>
          <a:prstGeom prst="blockArc">
            <a:avLst>
              <a:gd name="adj1" fmla="val 10794195"/>
              <a:gd name="adj2" fmla="val 13513716"/>
              <a:gd name="adj3" fmla="val 33105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660-A48E-4213-9B68-E7681892E829}" type="slidenum">
              <a:rPr lang="nl-NL" smtClean="0"/>
              <a:pPr/>
              <a:t>40</a:t>
            </a:fld>
            <a:endParaRPr lang="nl-NL" dirty="0"/>
          </a:p>
        </p:txBody>
      </p:sp>
      <p:sp>
        <p:nvSpPr>
          <p:cNvPr id="19" name="Blokboog 18"/>
          <p:cNvSpPr/>
          <p:nvPr/>
        </p:nvSpPr>
        <p:spPr>
          <a:xfrm rot="5400000">
            <a:off x="3211217" y="1617293"/>
            <a:ext cx="6379166" cy="6379166"/>
          </a:xfrm>
          <a:prstGeom prst="blockArc">
            <a:avLst>
              <a:gd name="adj1" fmla="val 10794195"/>
              <a:gd name="adj2" fmla="val 15287063"/>
              <a:gd name="adj3" fmla="val 33093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0" name="Blokboog 19"/>
          <p:cNvSpPr/>
          <p:nvPr/>
        </p:nvSpPr>
        <p:spPr>
          <a:xfrm rot="5400000">
            <a:off x="3211217" y="1617293"/>
            <a:ext cx="6379166" cy="6379166"/>
          </a:xfrm>
          <a:prstGeom prst="blockArc">
            <a:avLst>
              <a:gd name="adj1" fmla="val 10794195"/>
              <a:gd name="adj2" fmla="val 17066705"/>
              <a:gd name="adj3" fmla="val 33153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1" name="Blokboog 20"/>
          <p:cNvSpPr/>
          <p:nvPr/>
        </p:nvSpPr>
        <p:spPr>
          <a:xfrm rot="5400000">
            <a:off x="3211217" y="1617293"/>
            <a:ext cx="6379166" cy="6379166"/>
          </a:xfrm>
          <a:prstGeom prst="blockArc">
            <a:avLst>
              <a:gd name="adj1" fmla="val 10794195"/>
              <a:gd name="adj2" fmla="val 20738867"/>
              <a:gd name="adj3" fmla="val 33299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 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2" name="Blokboog 21"/>
          <p:cNvSpPr/>
          <p:nvPr/>
        </p:nvSpPr>
        <p:spPr>
          <a:xfrm rot="5400000">
            <a:off x="3211217" y="1617293"/>
            <a:ext cx="6379166" cy="6379166"/>
          </a:xfrm>
          <a:prstGeom prst="blockArc">
            <a:avLst>
              <a:gd name="adj1" fmla="val 10794195"/>
              <a:gd name="adj2" fmla="val 17066705"/>
              <a:gd name="adj3" fmla="val 33153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3" name="Blokboog 22"/>
          <p:cNvSpPr/>
          <p:nvPr/>
        </p:nvSpPr>
        <p:spPr>
          <a:xfrm rot="5400000">
            <a:off x="3211217" y="1617293"/>
            <a:ext cx="6379166" cy="6379166"/>
          </a:xfrm>
          <a:prstGeom prst="blockArc">
            <a:avLst>
              <a:gd name="adj1" fmla="val 10794195"/>
              <a:gd name="adj2" fmla="val 904173"/>
              <a:gd name="adj3" fmla="val 33447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 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4" name="Blokboog 23"/>
          <p:cNvSpPr/>
          <p:nvPr/>
        </p:nvSpPr>
        <p:spPr>
          <a:xfrm rot="5400000">
            <a:off x="3211217" y="1617293"/>
            <a:ext cx="6379166" cy="6379166"/>
          </a:xfrm>
          <a:prstGeom prst="blockArc">
            <a:avLst>
              <a:gd name="adj1" fmla="val 10794195"/>
              <a:gd name="adj2" fmla="val 2715131"/>
              <a:gd name="adj3" fmla="val 33711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 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5" name="Blokboog 24"/>
          <p:cNvSpPr/>
          <p:nvPr/>
        </p:nvSpPr>
        <p:spPr>
          <a:xfrm rot="5400000">
            <a:off x="3211217" y="1617293"/>
            <a:ext cx="6379166" cy="6379166"/>
          </a:xfrm>
          <a:prstGeom prst="blockArc">
            <a:avLst>
              <a:gd name="adj1" fmla="val 10794195"/>
              <a:gd name="adj2" fmla="val 4511178"/>
              <a:gd name="adj3" fmla="val 33565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 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6" name="Blokboog 25"/>
          <p:cNvSpPr/>
          <p:nvPr/>
        </p:nvSpPr>
        <p:spPr>
          <a:xfrm rot="5400000">
            <a:off x="3211217" y="1617293"/>
            <a:ext cx="6379166" cy="6379166"/>
          </a:xfrm>
          <a:prstGeom prst="blockArc">
            <a:avLst>
              <a:gd name="adj1" fmla="val 10794195"/>
              <a:gd name="adj2" fmla="val 6347435"/>
              <a:gd name="adj3" fmla="val 33692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 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7" name="Blokboog 26"/>
          <p:cNvSpPr/>
          <p:nvPr/>
        </p:nvSpPr>
        <p:spPr>
          <a:xfrm rot="5400000">
            <a:off x="3211217" y="1617293"/>
            <a:ext cx="6379166" cy="6379166"/>
          </a:xfrm>
          <a:prstGeom prst="blockArc">
            <a:avLst>
              <a:gd name="adj1" fmla="val 10794195"/>
              <a:gd name="adj2" fmla="val 8120129"/>
              <a:gd name="adj3" fmla="val 33822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 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8" name="Blokboog 27"/>
          <p:cNvSpPr/>
          <p:nvPr/>
        </p:nvSpPr>
        <p:spPr>
          <a:xfrm rot="5400000">
            <a:off x="3211217" y="1617293"/>
            <a:ext cx="6379166" cy="6379166"/>
          </a:xfrm>
          <a:prstGeom prst="blockArc">
            <a:avLst>
              <a:gd name="adj1" fmla="val 10794195"/>
              <a:gd name="adj2" fmla="val 9905877"/>
              <a:gd name="adj3" fmla="val 34029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 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9" name="Blokboog 28"/>
          <p:cNvSpPr/>
          <p:nvPr/>
        </p:nvSpPr>
        <p:spPr>
          <a:xfrm rot="5400000">
            <a:off x="3211217" y="1617293"/>
            <a:ext cx="6379166" cy="6379166"/>
          </a:xfrm>
          <a:prstGeom prst="blockArc">
            <a:avLst>
              <a:gd name="adj1" fmla="val 10794195"/>
              <a:gd name="adj2" fmla="val 10760895"/>
              <a:gd name="adj3" fmla="val 34172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 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0" name="Blokboog 29"/>
          <p:cNvSpPr/>
          <p:nvPr/>
        </p:nvSpPr>
        <p:spPr>
          <a:xfrm rot="5400000">
            <a:off x="3211217" y="1617293"/>
            <a:ext cx="6379166" cy="6379166"/>
          </a:xfrm>
          <a:prstGeom prst="blockArc">
            <a:avLst>
              <a:gd name="adj1" fmla="val 10794195"/>
              <a:gd name="adj2" fmla="val 18851994"/>
              <a:gd name="adj3" fmla="val 33269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16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7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7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7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7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660-A48E-4213-9B68-E7681892E829}" type="slidenum">
              <a:rPr lang="nl-NL" smtClean="0"/>
              <a:pPr/>
              <a:t>41</a:t>
            </a:fld>
            <a:endParaRPr lang="nl-NL" dirty="0"/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60" y="1704975"/>
            <a:ext cx="11042650" cy="5475313"/>
          </a:xfrm>
        </p:spPr>
      </p:pic>
    </p:spTree>
    <p:extLst>
      <p:ext uri="{BB962C8B-B14F-4D97-AF65-F5344CB8AC3E}">
        <p14:creationId xmlns:p14="http://schemas.microsoft.com/office/powerpoint/2010/main" val="35210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5760" y="511177"/>
            <a:ext cx="12070080" cy="1855788"/>
          </a:xfrm>
        </p:spPr>
        <p:txBody>
          <a:bodyPr/>
          <a:lstStyle/>
          <a:p>
            <a:r>
              <a:rPr lang="nl-NL" dirty="0" smtClean="0"/>
              <a:t>Ruis is een groot probleem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sz="5400" dirty="0" smtClean="0"/>
              <a:t>Het is oneerlijk </a:t>
            </a:r>
          </a:p>
          <a:p>
            <a:pPr marL="0" indent="0" algn="ctr">
              <a:buNone/>
            </a:pPr>
            <a:r>
              <a:rPr lang="nl-NL" sz="5400" dirty="0" smtClean="0"/>
              <a:t>als mensen </a:t>
            </a:r>
          </a:p>
          <a:p>
            <a:pPr marL="0" indent="0" algn="ctr">
              <a:buNone/>
            </a:pPr>
            <a:r>
              <a:rPr lang="nl-NL" sz="5400" dirty="0" smtClean="0"/>
              <a:t>in vergelijkbare situaties </a:t>
            </a:r>
          </a:p>
          <a:p>
            <a:pPr marL="0" indent="0" algn="ctr">
              <a:buNone/>
            </a:pPr>
            <a:r>
              <a:rPr lang="nl-NL" sz="5400" dirty="0" smtClean="0"/>
              <a:t>verschillend </a:t>
            </a:r>
          </a:p>
          <a:p>
            <a:pPr marL="0" indent="0" algn="ctr">
              <a:buNone/>
            </a:pPr>
            <a:r>
              <a:rPr lang="nl-NL" sz="5400" dirty="0" smtClean="0"/>
              <a:t>worden beoordeeld</a:t>
            </a:r>
            <a:r>
              <a:rPr lang="nl-NL" sz="5400" dirty="0"/>
              <a:t>!</a:t>
            </a:r>
            <a:endParaRPr lang="nl-NL" sz="5400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660-A48E-4213-9B68-E7681892E829}" type="slidenum">
              <a:rPr lang="nl-NL" smtClean="0"/>
              <a:pPr/>
              <a:t>42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325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Conclusie 3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7200" dirty="0" smtClean="0"/>
              <a:t>Ruis is oneerlijk</a:t>
            </a:r>
          </a:p>
          <a:p>
            <a:pPr marL="0" indent="0" algn="ctr">
              <a:buNone/>
            </a:pPr>
            <a:endParaRPr lang="nl-NL" sz="7200" dirty="0" smtClean="0"/>
          </a:p>
          <a:p>
            <a:pPr marL="0" indent="0" algn="ctr">
              <a:buNone/>
            </a:pPr>
            <a:r>
              <a:rPr lang="nl-NL" sz="7200" dirty="0" smtClean="0"/>
              <a:t>Ruis komt overal voor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11333672" y="8898892"/>
            <a:ext cx="587818" cy="511175"/>
          </a:xfrm>
        </p:spPr>
        <p:txBody>
          <a:bodyPr/>
          <a:lstStyle/>
          <a:p>
            <a:fld id="{EDBE6660-A48E-4213-9B68-E7681892E829}" type="slidenum">
              <a:rPr lang="nl-NL" smtClean="0"/>
              <a:t>43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482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Nog een breindingetje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11333672" y="8898892"/>
            <a:ext cx="587818" cy="511175"/>
          </a:xfrm>
        </p:spPr>
        <p:txBody>
          <a:bodyPr/>
          <a:lstStyle/>
          <a:p>
            <a:fld id="{EDBE6660-A48E-4213-9B68-E7681892E829}" type="slidenum">
              <a:rPr lang="nl-NL" smtClean="0"/>
              <a:t>44</a:t>
            </a:fld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57" y="2194955"/>
            <a:ext cx="10766425" cy="636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94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5400" dirty="0" smtClean="0"/>
              <a:t>Wie herkent </a:t>
            </a:r>
          </a:p>
          <a:p>
            <a:pPr marL="0" indent="0" algn="ctr">
              <a:buNone/>
            </a:pPr>
            <a:r>
              <a:rPr lang="nl-NL" sz="5400" dirty="0" smtClean="0"/>
              <a:t>situaties </a:t>
            </a:r>
          </a:p>
          <a:p>
            <a:pPr marL="0" indent="0" algn="ctr">
              <a:buNone/>
            </a:pPr>
            <a:r>
              <a:rPr lang="nl-NL" sz="5400" dirty="0" smtClean="0"/>
              <a:t>dat je iets wilde zeggen, </a:t>
            </a:r>
          </a:p>
          <a:p>
            <a:pPr marL="0" indent="0" algn="ctr">
              <a:buNone/>
            </a:pPr>
            <a:r>
              <a:rPr lang="nl-NL" sz="5400" dirty="0" smtClean="0"/>
              <a:t>maar toch niet deed?</a:t>
            </a:r>
            <a:endParaRPr lang="nl-NL" sz="54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11333672" y="8898892"/>
            <a:ext cx="587818" cy="511175"/>
          </a:xfrm>
        </p:spPr>
        <p:txBody>
          <a:bodyPr/>
          <a:lstStyle/>
          <a:p>
            <a:fld id="{EDBE6660-A48E-4213-9B68-E7681892E829}" type="slidenum">
              <a:rPr lang="nl-NL" smtClean="0"/>
              <a:t>45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272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Zwijgende organisatie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660-A48E-4213-9B68-E7681892E829}" type="slidenum">
              <a:rPr lang="nl-NL" smtClean="0"/>
              <a:pPr/>
              <a:t>46</a:t>
            </a:fld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" t="8180" r="181" b="4029"/>
          <a:stretch/>
        </p:blipFill>
        <p:spPr>
          <a:xfrm>
            <a:off x="-10758" y="1990165"/>
            <a:ext cx="12812358" cy="636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9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Zwijgen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dirty="0" smtClean="0"/>
              <a:t>Komt overal voor!</a:t>
            </a:r>
          </a:p>
          <a:p>
            <a:pPr marL="0" indent="0" algn="ctr">
              <a:buNone/>
            </a:pPr>
            <a:endParaRPr lang="nl-NL" dirty="0" smtClean="0"/>
          </a:p>
          <a:p>
            <a:pPr marL="0" indent="0" algn="ctr">
              <a:buNone/>
            </a:pPr>
            <a:r>
              <a:rPr lang="nl-NL" dirty="0" smtClean="0"/>
              <a:t>Je wint niet maar het belangrijkste, </a:t>
            </a:r>
          </a:p>
          <a:p>
            <a:pPr marL="0" indent="0" algn="ctr">
              <a:buNone/>
            </a:pPr>
            <a:r>
              <a:rPr lang="nl-NL" dirty="0" smtClean="0"/>
              <a:t>je verliest ook niet</a:t>
            </a:r>
          </a:p>
          <a:p>
            <a:pPr marL="0" indent="0" algn="ctr">
              <a:buNone/>
            </a:pPr>
            <a:endParaRPr lang="nl-NL" dirty="0" smtClean="0"/>
          </a:p>
          <a:p>
            <a:pPr marL="0" indent="0" algn="ctr">
              <a:buNone/>
            </a:pPr>
            <a:r>
              <a:rPr lang="nl-NL" dirty="0" smtClean="0"/>
              <a:t>6-jes en 7-tjes cultuur</a:t>
            </a:r>
          </a:p>
          <a:p>
            <a:pPr marL="0" indent="0" algn="ctr">
              <a:buNone/>
            </a:pPr>
            <a:endParaRPr lang="nl-NL" dirty="0" smtClean="0"/>
          </a:p>
          <a:p>
            <a:pPr marL="0" indent="0" algn="ctr">
              <a:buNone/>
            </a:pPr>
            <a:r>
              <a:rPr lang="nl-NL" dirty="0" smtClean="0"/>
              <a:t>Is dit constructief?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11333672" y="8898892"/>
            <a:ext cx="587818" cy="511175"/>
          </a:xfrm>
        </p:spPr>
        <p:txBody>
          <a:bodyPr/>
          <a:lstStyle/>
          <a:p>
            <a:fld id="{EDBE6660-A48E-4213-9B68-E7681892E829}" type="slidenum">
              <a:rPr lang="nl-NL" smtClean="0"/>
              <a:t>47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301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Manier van overleven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660-A48E-4213-9B68-E7681892E829}" type="slidenum">
              <a:rPr lang="nl-NL" smtClean="0"/>
              <a:pPr/>
              <a:t>48</a:t>
            </a:fld>
            <a:endParaRPr lang="nl-NL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8673054" y="3043212"/>
            <a:ext cx="3978233" cy="5421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 smtClean="0"/>
              <a:t>Bang voor: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nl-NL" sz="2000" dirty="0" smtClean="0"/>
              <a:t>uitsluiting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nl-NL" sz="2000" dirty="0"/>
              <a:t>s</a:t>
            </a:r>
            <a:r>
              <a:rPr lang="nl-NL" sz="2000" dirty="0" smtClean="0"/>
              <a:t>chaamte (</a:t>
            </a:r>
            <a:r>
              <a:rPr lang="nl-NL" sz="2000" dirty="0" err="1" smtClean="0"/>
              <a:t>dommie</a:t>
            </a:r>
            <a:r>
              <a:rPr lang="nl-NL" sz="2000" dirty="0" smtClean="0"/>
              <a:t>)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nl-NL" sz="2000" dirty="0"/>
              <a:t>a</a:t>
            </a:r>
            <a:r>
              <a:rPr lang="nl-NL" sz="2000" dirty="0" smtClean="0"/>
              <a:t>nderen gaan minder over je denken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nl-NL" sz="2000" dirty="0"/>
              <a:t>i</a:t>
            </a:r>
            <a:r>
              <a:rPr lang="nl-NL" sz="2000" dirty="0" smtClean="0"/>
              <a:t>emand in verlegenheid brengen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nl-NL" sz="2000" dirty="0" smtClean="0"/>
              <a:t>carrière vertraging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nl-NL" sz="2000" dirty="0"/>
              <a:t>f</a:t>
            </a:r>
            <a:r>
              <a:rPr lang="nl-NL" sz="2000" dirty="0" smtClean="0"/>
              <a:t>out = straf = vergelding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nl-NL" sz="2000" dirty="0"/>
              <a:t>s</a:t>
            </a:r>
            <a:r>
              <a:rPr lang="nl-NL" sz="2000" dirty="0" smtClean="0"/>
              <a:t>feer verpesten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nl-NL" sz="2000" dirty="0" smtClean="0"/>
              <a:t>wantrouwen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nl-NL" sz="2000" dirty="0" smtClean="0"/>
              <a:t>…</a:t>
            </a:r>
            <a:endParaRPr lang="nl-NL" sz="2000" dirty="0"/>
          </a:p>
        </p:txBody>
      </p:sp>
      <p:sp>
        <p:nvSpPr>
          <p:cNvPr id="6" name="Ovaal 5"/>
          <p:cNvSpPr/>
          <p:nvPr/>
        </p:nvSpPr>
        <p:spPr>
          <a:xfrm>
            <a:off x="4387932" y="3921826"/>
            <a:ext cx="4025735" cy="175754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6000" dirty="0" smtClean="0">
                <a:solidFill>
                  <a:srgbClr val="0070C0"/>
                </a:solidFill>
              </a:rPr>
              <a:t>zwijgen</a:t>
            </a:r>
            <a:endParaRPr lang="nl-NL" sz="6000" dirty="0">
              <a:solidFill>
                <a:srgbClr val="0070C0"/>
              </a:solidFill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095684" y="2527430"/>
            <a:ext cx="6114456" cy="747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dirty="0" smtClean="0"/>
              <a:t>Overmatig vertrouwen in autoriteit</a:t>
            </a:r>
            <a:endParaRPr lang="nl-NL" sz="4000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104404" y="3514551"/>
            <a:ext cx="2873829" cy="1426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dirty="0" smtClean="0"/>
              <a:t>zwakke </a:t>
            </a:r>
          </a:p>
          <a:p>
            <a:r>
              <a:rPr lang="nl-NL" sz="4000" dirty="0" smtClean="0"/>
              <a:t>luistercultuur</a:t>
            </a:r>
            <a:endParaRPr lang="nl-NL" sz="4000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963613" y="5251929"/>
            <a:ext cx="3703097" cy="1077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4000" dirty="0" smtClean="0"/>
              <a:t>Zwijgcultuur</a:t>
            </a: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380469" y="6326162"/>
            <a:ext cx="6114456" cy="747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i="1" dirty="0" smtClean="0"/>
              <a:t>Mijn mening doet er toch niet toe!</a:t>
            </a:r>
            <a:endParaRPr lang="nl-NL" sz="4000" i="1" dirty="0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4205516" y="7116347"/>
            <a:ext cx="4390567" cy="1398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4000" dirty="0" smtClean="0"/>
              <a:t>Veilig gevoel</a:t>
            </a:r>
          </a:p>
          <a:p>
            <a:pPr algn="ctr"/>
            <a:r>
              <a:rPr lang="nl-NL" sz="4000" dirty="0"/>
              <a:t>w</a:t>
            </a:r>
            <a:r>
              <a:rPr lang="nl-NL" sz="4000" dirty="0" smtClean="0"/>
              <a:t>ant je verliest niet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351800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9" grpId="0"/>
      <p:bldP spid="10" grpId="0"/>
      <p:bldP spid="11" grpId="0"/>
      <p:bldP spid="1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819" y="511177"/>
            <a:ext cx="12607962" cy="1855788"/>
          </a:xfrm>
        </p:spPr>
        <p:txBody>
          <a:bodyPr/>
          <a:lstStyle/>
          <a:p>
            <a:r>
              <a:rPr lang="nl-NL" dirty="0"/>
              <a:t>G</a:t>
            </a:r>
            <a:r>
              <a:rPr lang="nl-NL" dirty="0" smtClean="0"/>
              <a:t>rootste angst van leiders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dirty="0" smtClean="0"/>
              <a:t>… dat </a:t>
            </a:r>
            <a:r>
              <a:rPr lang="nl-NL" dirty="0"/>
              <a:t>medewerkers</a:t>
            </a:r>
          </a:p>
          <a:p>
            <a:pPr marL="0" indent="0" algn="ctr">
              <a:buNone/>
            </a:pPr>
            <a:r>
              <a:rPr lang="nl-NL" dirty="0"/>
              <a:t>hem/haar </a:t>
            </a:r>
          </a:p>
          <a:p>
            <a:pPr marL="0" indent="0" algn="ctr">
              <a:buNone/>
            </a:pPr>
            <a:r>
              <a:rPr lang="nl-NL" dirty="0"/>
              <a:t>niets of </a:t>
            </a:r>
          </a:p>
          <a:p>
            <a:pPr marL="0" indent="0" algn="ctr">
              <a:buNone/>
            </a:pPr>
            <a:r>
              <a:rPr lang="nl-NL" dirty="0"/>
              <a:t>onwaarheden vertellen.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11333672" y="8898892"/>
            <a:ext cx="587818" cy="511175"/>
          </a:xfrm>
        </p:spPr>
        <p:txBody>
          <a:bodyPr/>
          <a:lstStyle/>
          <a:p>
            <a:fld id="{EDBE6660-A48E-4213-9B68-E7681892E829}" type="slidenum">
              <a:rPr lang="nl-NL" smtClean="0"/>
              <a:t>49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150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Hoeveel is …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80110" y="4285363"/>
            <a:ext cx="11041380" cy="10304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6000" dirty="0" smtClean="0"/>
              <a:t>9 x 8 x 7 x 6 x 5 x 4 x 3 x 2 x 1 = ….</a:t>
            </a:r>
            <a:endParaRPr lang="nl-NL" sz="60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11333672" y="8898892"/>
            <a:ext cx="587818" cy="511175"/>
          </a:xfrm>
        </p:spPr>
        <p:txBody>
          <a:bodyPr/>
          <a:lstStyle/>
          <a:p>
            <a:fld id="{EDBE6660-A48E-4213-9B68-E7681892E829}" type="slidenum">
              <a:rPr lang="nl-NL" smtClean="0"/>
              <a:t>5</a:t>
            </a:fld>
            <a:endParaRPr lang="nl-NL"/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880110" y="6076890"/>
            <a:ext cx="11041380" cy="1796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3920" kern="1200">
                <a:solidFill>
                  <a:schemeClr val="tx1"/>
                </a:solidFill>
                <a:latin typeface="ScalaSans" panose="020B0500000000000000" pitchFamily="34" charset="0"/>
                <a:ea typeface="+mn-ea"/>
                <a:cs typeface="+mn-cs"/>
              </a:defRPr>
            </a:lvl1pPr>
            <a:lvl2pPr marL="9601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ScalaSans" panose="020B0500000000000000" pitchFamily="34" charset="0"/>
                <a:ea typeface="+mn-ea"/>
                <a:cs typeface="+mn-cs"/>
              </a:defRPr>
            </a:lvl2pPr>
            <a:lvl3pPr marL="16002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calaSans" panose="020B0500000000000000" pitchFamily="34" charset="0"/>
                <a:ea typeface="+mn-ea"/>
                <a:cs typeface="+mn-cs"/>
              </a:defRPr>
            </a:lvl3pPr>
            <a:lvl4pPr marL="22402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ScalaSans" panose="020B0500000000000000" pitchFamily="34" charset="0"/>
                <a:ea typeface="+mn-ea"/>
                <a:cs typeface="+mn-cs"/>
              </a:defRPr>
            </a:lvl4pPr>
            <a:lvl5pPr marL="288036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ScalaSans" panose="020B0500000000000000" pitchFamily="34" charset="0"/>
                <a:ea typeface="+mn-ea"/>
                <a:cs typeface="+mn-cs"/>
              </a:defRPr>
            </a:lvl5pPr>
            <a:lvl6pPr marL="352044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11500" dirty="0" smtClean="0"/>
              <a:t>362.880</a:t>
            </a:r>
            <a:endParaRPr lang="nl-NL" sz="11500" dirty="0"/>
          </a:p>
        </p:txBody>
      </p:sp>
    </p:spTree>
    <p:extLst>
      <p:ext uri="{BB962C8B-B14F-4D97-AF65-F5344CB8AC3E}">
        <p14:creationId xmlns:p14="http://schemas.microsoft.com/office/powerpoint/2010/main" val="250450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11333672" y="8898892"/>
            <a:ext cx="587818" cy="511175"/>
          </a:xfrm>
        </p:spPr>
        <p:txBody>
          <a:bodyPr/>
          <a:lstStyle/>
          <a:p>
            <a:fld id="{EDBE6660-A48E-4213-9B68-E7681892E829}" type="slidenum">
              <a:rPr lang="nl-NL" smtClean="0"/>
              <a:t>50</a:t>
            </a:fld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84" y="355001"/>
            <a:ext cx="12814684" cy="801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0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Veilige werkplek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sz="5400" dirty="0"/>
              <a:t>openhartigheid echt maken</a:t>
            </a:r>
          </a:p>
          <a:p>
            <a:pPr marL="0" indent="0" algn="ctr">
              <a:buNone/>
            </a:pPr>
            <a:r>
              <a:rPr lang="nl-NL" sz="5400" dirty="0" smtClean="0"/>
              <a:t>constructieve </a:t>
            </a:r>
            <a:r>
              <a:rPr lang="nl-NL" sz="5400" dirty="0"/>
              <a:t>feedback</a:t>
            </a:r>
          </a:p>
          <a:p>
            <a:pPr marL="0" indent="0" algn="ctr">
              <a:buNone/>
            </a:pPr>
            <a:r>
              <a:rPr lang="nl-NL" sz="5400" dirty="0"/>
              <a:t>vrijheid om te falen</a:t>
            </a:r>
          </a:p>
          <a:p>
            <a:pPr marL="0" indent="0" algn="ctr">
              <a:buNone/>
            </a:pPr>
            <a:r>
              <a:rPr lang="nl-NL" sz="5400" dirty="0"/>
              <a:t>…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660-A48E-4213-9B68-E7681892E829}" type="slidenum">
              <a:rPr lang="nl-NL" smtClean="0"/>
              <a:pPr/>
              <a:t>51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110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krachtige vraag (1)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sz="6000" dirty="0" smtClean="0"/>
              <a:t>Wat </a:t>
            </a:r>
            <a:r>
              <a:rPr lang="nl-NL" sz="6000" dirty="0"/>
              <a:t>moeten we doen om</a:t>
            </a:r>
          </a:p>
          <a:p>
            <a:pPr marL="0" indent="0" algn="ctr">
              <a:buNone/>
            </a:pPr>
            <a:r>
              <a:rPr lang="nl-NL" sz="6000" dirty="0"/>
              <a:t>een werkomgeving </a:t>
            </a:r>
          </a:p>
          <a:p>
            <a:pPr marL="0" indent="0" algn="ctr">
              <a:buNone/>
            </a:pPr>
            <a:r>
              <a:rPr lang="nl-NL" sz="6000" dirty="0"/>
              <a:t>van zorg en respect te creëren</a:t>
            </a:r>
            <a:r>
              <a:rPr lang="nl-NL" sz="6000" dirty="0" smtClean="0"/>
              <a:t>?</a:t>
            </a:r>
            <a:endParaRPr lang="nl-NL" sz="6000" dirty="0"/>
          </a:p>
          <a:p>
            <a:pPr marL="0" indent="0" algn="ctr">
              <a:buNone/>
            </a:pPr>
            <a:endParaRPr lang="nl-NL" i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660-A48E-4213-9B68-E7681892E829}" type="slidenum">
              <a:rPr lang="nl-NL" smtClean="0"/>
              <a:pPr/>
              <a:t>52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855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krachtige vraag (2)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sz="6000" dirty="0"/>
              <a:t>W</a:t>
            </a:r>
            <a:r>
              <a:rPr lang="nl-NL" sz="6000" dirty="0" smtClean="0"/>
              <a:t>as </a:t>
            </a:r>
            <a:r>
              <a:rPr lang="nl-NL" sz="6000" dirty="0"/>
              <a:t>alles deze week </a:t>
            </a:r>
          </a:p>
          <a:p>
            <a:pPr marL="0" indent="0" algn="ctr">
              <a:buNone/>
            </a:pPr>
            <a:r>
              <a:rPr lang="nl-NL" sz="6000" dirty="0"/>
              <a:t>zo veilig voor je </a:t>
            </a:r>
            <a:endParaRPr lang="nl-NL" sz="6000" dirty="0" smtClean="0"/>
          </a:p>
          <a:p>
            <a:pPr marL="0" indent="0" algn="ctr">
              <a:buNone/>
            </a:pPr>
            <a:r>
              <a:rPr lang="nl-NL" sz="6000" dirty="0" smtClean="0"/>
              <a:t>als </a:t>
            </a:r>
            <a:r>
              <a:rPr lang="nl-NL" sz="6000" dirty="0"/>
              <a:t>je zou willen</a:t>
            </a:r>
            <a:r>
              <a:rPr lang="nl-NL" sz="6000" dirty="0" smtClean="0"/>
              <a:t>?</a:t>
            </a:r>
            <a:endParaRPr lang="nl-NL" sz="6000" dirty="0"/>
          </a:p>
          <a:p>
            <a:pPr marL="0" indent="0" algn="ctr">
              <a:buNone/>
            </a:pPr>
            <a:endParaRPr lang="nl-NL" i="1" dirty="0" smtClean="0"/>
          </a:p>
          <a:p>
            <a:pPr marL="0" indent="0" algn="ctr">
              <a:buNone/>
            </a:pPr>
            <a:endParaRPr lang="nl-NL" i="1" dirty="0"/>
          </a:p>
          <a:p>
            <a:pPr marL="0" indent="0" algn="ctr">
              <a:buNone/>
            </a:pPr>
            <a:endParaRPr lang="nl-NL" i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660-A48E-4213-9B68-E7681892E829}" type="slidenum">
              <a:rPr lang="nl-NL" smtClean="0"/>
              <a:pPr/>
              <a:t>53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7311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Conclusie </a:t>
            </a:r>
            <a:r>
              <a:rPr lang="nl-NL" dirty="0"/>
              <a:t>4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dirty="0" smtClean="0"/>
              <a:t>Zwijgen </a:t>
            </a:r>
            <a:r>
              <a:rPr lang="nl-NL" dirty="0"/>
              <a:t>is een automatische reactie van het reptielenbrein om te overleven </a:t>
            </a:r>
            <a:endParaRPr lang="nl-NL" dirty="0" smtClean="0"/>
          </a:p>
          <a:p>
            <a:pPr marL="0" indent="0" algn="ctr">
              <a:buNone/>
            </a:pPr>
            <a:endParaRPr lang="nl-NL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nl-NL" dirty="0" smtClean="0"/>
              <a:t>Zwijgen heeft voordelen,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nl-NL" dirty="0" smtClean="0"/>
              <a:t>maar de nadelen kunnen op termijn groter worden !</a:t>
            </a:r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11333672" y="8898892"/>
            <a:ext cx="587818" cy="511175"/>
          </a:xfrm>
        </p:spPr>
        <p:txBody>
          <a:bodyPr/>
          <a:lstStyle/>
          <a:p>
            <a:fld id="{EDBE6660-A48E-4213-9B68-E7681892E829}" type="slidenum">
              <a:rPr lang="nl-NL" smtClean="0"/>
              <a:t>54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550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Ideale besluitvorming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660-A48E-4213-9B68-E7681892E829}" type="slidenum">
              <a:rPr lang="nl-NL" smtClean="0"/>
              <a:pPr/>
              <a:t>55</a:t>
            </a:fld>
            <a:endParaRPr lang="nl-NL" dirty="0"/>
          </a:p>
        </p:txBody>
      </p:sp>
      <p:grpSp>
        <p:nvGrpSpPr>
          <p:cNvPr id="6" name="Groep 5"/>
          <p:cNvGrpSpPr/>
          <p:nvPr/>
        </p:nvGrpSpPr>
        <p:grpSpPr>
          <a:xfrm>
            <a:off x="4529104" y="2304731"/>
            <a:ext cx="3743391" cy="3743389"/>
            <a:chOff x="6298058" y="1869845"/>
            <a:chExt cx="3565134" cy="3565132"/>
          </a:xfrm>
        </p:grpSpPr>
        <p:sp>
          <p:nvSpPr>
            <p:cNvPr id="7" name="Ovaal 6"/>
            <p:cNvSpPr/>
            <p:nvPr/>
          </p:nvSpPr>
          <p:spPr>
            <a:xfrm>
              <a:off x="6298058" y="1869845"/>
              <a:ext cx="3565134" cy="3565132"/>
            </a:xfrm>
            <a:prstGeom prst="ellipse">
              <a:avLst/>
            </a:prstGeom>
            <a:solidFill>
              <a:schemeClr val="tx1"/>
            </a:solidFill>
            <a:ln w="406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223"/>
            </a:p>
          </p:txBody>
        </p:sp>
        <p:sp>
          <p:nvSpPr>
            <p:cNvPr id="8" name="Ovaal 7"/>
            <p:cNvSpPr/>
            <p:nvPr/>
          </p:nvSpPr>
          <p:spPr>
            <a:xfrm>
              <a:off x="7089167" y="2660954"/>
              <a:ext cx="1982914" cy="1982912"/>
            </a:xfrm>
            <a:prstGeom prst="ellipse">
              <a:avLst/>
            </a:prstGeom>
            <a:solidFill>
              <a:schemeClr val="tx1"/>
            </a:solidFill>
            <a:ln w="406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223"/>
            </a:p>
          </p:txBody>
        </p:sp>
        <p:sp>
          <p:nvSpPr>
            <p:cNvPr id="9" name="Ovaal 8"/>
            <p:cNvSpPr/>
            <p:nvPr/>
          </p:nvSpPr>
          <p:spPr>
            <a:xfrm>
              <a:off x="7902592" y="3474378"/>
              <a:ext cx="356064" cy="356064"/>
            </a:xfrm>
            <a:prstGeom prst="ellipse">
              <a:avLst/>
            </a:prstGeom>
            <a:solidFill>
              <a:schemeClr val="bg1"/>
            </a:solidFill>
            <a:ln w="406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223"/>
            </a:p>
          </p:txBody>
        </p:sp>
      </p:grpSp>
      <p:pic>
        <p:nvPicPr>
          <p:cNvPr id="15" name="Afbeelding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86" y="3189213"/>
            <a:ext cx="1206042" cy="1022069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21577">
            <a:off x="5642127" y="3014029"/>
            <a:ext cx="1206042" cy="1022069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60355">
            <a:off x="6235786" y="3901224"/>
            <a:ext cx="1206042" cy="1022069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607" y="3722341"/>
            <a:ext cx="1206042" cy="1022069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903" y="3591166"/>
            <a:ext cx="1206042" cy="102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4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76" y="511177"/>
            <a:ext cx="12586448" cy="1855788"/>
          </a:xfrm>
        </p:spPr>
        <p:txBody>
          <a:bodyPr/>
          <a:lstStyle/>
          <a:p>
            <a:r>
              <a:rPr lang="nl-NL" dirty="0" smtClean="0"/>
              <a:t>Besluiten we dan nooit goed?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dirty="0"/>
              <a:t>Zelden</a:t>
            </a:r>
          </a:p>
          <a:p>
            <a:pPr marL="0" indent="0" algn="ctr">
              <a:buNone/>
            </a:pPr>
            <a:endParaRPr lang="nl-NL" dirty="0" smtClean="0"/>
          </a:p>
          <a:p>
            <a:pPr marL="0" indent="0" algn="ctr">
              <a:buNone/>
            </a:pPr>
            <a:r>
              <a:rPr lang="nl-NL" dirty="0" smtClean="0"/>
              <a:t>Hoe kunnen we beter (leren) besluiten?</a:t>
            </a:r>
          </a:p>
          <a:p>
            <a:pPr marL="640080" lvl="1" indent="0" algn="ctr">
              <a:buNone/>
            </a:pPr>
            <a:endParaRPr lang="nl-NL" dirty="0" smtClean="0"/>
          </a:p>
          <a:p>
            <a:pPr marL="640080" lvl="1" indent="0" algn="ctr">
              <a:buNone/>
            </a:pPr>
            <a:r>
              <a:rPr lang="nl-NL" sz="3920" dirty="0"/>
              <a:t>Toepassen van </a:t>
            </a:r>
            <a:r>
              <a:rPr lang="nl-NL" sz="3920" dirty="0" smtClean="0">
                <a:solidFill>
                  <a:srgbClr val="FFC000"/>
                </a:solidFill>
              </a:rPr>
              <a:t>beslissingshygiëne</a:t>
            </a:r>
          </a:p>
          <a:p>
            <a:pPr marL="640080" lvl="1" indent="0" algn="ctr">
              <a:buNone/>
            </a:pPr>
            <a:endParaRPr lang="nl-NL" sz="3920" dirty="0">
              <a:solidFill>
                <a:srgbClr val="FFC000"/>
              </a:solidFill>
            </a:endParaRPr>
          </a:p>
          <a:p>
            <a:pPr marL="640080" lvl="1" indent="0" algn="ctr">
              <a:buNone/>
            </a:pPr>
            <a:r>
              <a:rPr lang="nl-NL" sz="3920" dirty="0"/>
              <a:t>Inrichten van een </a:t>
            </a:r>
            <a:r>
              <a:rPr lang="nl-NL" sz="3920" dirty="0">
                <a:solidFill>
                  <a:srgbClr val="FFC000"/>
                </a:solidFill>
              </a:rPr>
              <a:t>robuuste risicocultuur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11333672" y="8898892"/>
            <a:ext cx="587818" cy="511175"/>
          </a:xfrm>
        </p:spPr>
        <p:txBody>
          <a:bodyPr/>
          <a:lstStyle/>
          <a:p>
            <a:fld id="{EDBE6660-A48E-4213-9B68-E7681892E829}" type="slidenum">
              <a:rPr lang="nl-NL" smtClean="0"/>
              <a:t>56</a:t>
            </a:fld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955" y="5340331"/>
            <a:ext cx="1198660" cy="69921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625" y="6558988"/>
            <a:ext cx="1198660" cy="69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3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C000"/>
                </a:solidFill>
                <a:ea typeface="+mn-ea"/>
                <a:cs typeface="+mn-cs"/>
              </a:rPr>
              <a:t>beslissingshygiëne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11333672" y="8898892"/>
            <a:ext cx="587818" cy="511175"/>
          </a:xfrm>
        </p:spPr>
        <p:txBody>
          <a:bodyPr/>
          <a:lstStyle/>
          <a:p>
            <a:fld id="{EDBE6660-A48E-4213-9B68-E7681892E829}" type="slidenum">
              <a:rPr lang="nl-NL" smtClean="0"/>
              <a:t>57</a:t>
            </a:fld>
            <a:endParaRPr lang="nl-NL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977" y="1977284"/>
            <a:ext cx="2780612" cy="2413726"/>
          </a:xfrm>
        </p:spPr>
      </p:pic>
      <p:sp>
        <p:nvSpPr>
          <p:cNvPr id="8" name="Rechthoek 7"/>
          <p:cNvSpPr/>
          <p:nvPr/>
        </p:nvSpPr>
        <p:spPr>
          <a:xfrm rot="181618">
            <a:off x="6048331" y="2723405"/>
            <a:ext cx="766172" cy="145116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6012" tIns="48006" rIns="96012" bIns="48006">
            <a:spAutoFit/>
          </a:bodyPr>
          <a:lstStyle/>
          <a:p>
            <a:pPr algn="ctr"/>
            <a:r>
              <a:rPr lang="nl-NL" sz="8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nl-NL" sz="8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B05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TextShape 2"/>
          <p:cNvSpPr txBox="1"/>
          <p:nvPr/>
        </p:nvSpPr>
        <p:spPr>
          <a:xfrm>
            <a:off x="1366220" y="4751109"/>
            <a:ext cx="9681884" cy="175203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endParaRPr lang="nl-NL" sz="3360" spc="-1" dirty="0">
              <a:solidFill>
                <a:srgbClr val="0070C0"/>
              </a:solidFill>
            </a:endParaRPr>
          </a:p>
        </p:txBody>
      </p:sp>
      <p:sp>
        <p:nvSpPr>
          <p:cNvPr id="10" name="Toelichting met afgeronde rechthoek 9"/>
          <p:cNvSpPr/>
          <p:nvPr/>
        </p:nvSpPr>
        <p:spPr>
          <a:xfrm>
            <a:off x="1920240" y="4795747"/>
            <a:ext cx="8961120" cy="1979407"/>
          </a:xfrm>
          <a:prstGeom prst="wedgeRoundRectCallout">
            <a:avLst>
              <a:gd name="adj1" fmla="val -16504"/>
              <a:gd name="adj2" fmla="val -3359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nl-NL" sz="6000" dirty="0" smtClean="0">
                <a:solidFill>
                  <a:schemeClr val="tx1"/>
                </a:solidFill>
                <a:latin typeface="ScalaSans" panose="020B0500000000000000" pitchFamily="34" charset="0"/>
              </a:rPr>
              <a:t>juiste </a:t>
            </a:r>
            <a:r>
              <a:rPr lang="nl-NL" sz="6000" dirty="0">
                <a:solidFill>
                  <a:schemeClr val="tx1"/>
                </a:solidFill>
                <a:latin typeface="ScalaSans" panose="020B0500000000000000" pitchFamily="34" charset="0"/>
              </a:rPr>
              <a:t>inzet van algoritmes</a:t>
            </a:r>
          </a:p>
        </p:txBody>
      </p:sp>
    </p:spTree>
    <p:extLst>
      <p:ext uri="{BB962C8B-B14F-4D97-AF65-F5344CB8AC3E}">
        <p14:creationId xmlns:p14="http://schemas.microsoft.com/office/powerpoint/2010/main" val="74756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C000"/>
                </a:solidFill>
              </a:rPr>
              <a:t>beslissingshygiëne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11333672" y="8898892"/>
            <a:ext cx="587818" cy="511175"/>
          </a:xfrm>
        </p:spPr>
        <p:txBody>
          <a:bodyPr/>
          <a:lstStyle/>
          <a:p>
            <a:fld id="{EDBE6660-A48E-4213-9B68-E7681892E829}" type="slidenum">
              <a:rPr lang="nl-NL" smtClean="0"/>
              <a:t>58</a:t>
            </a:fld>
            <a:endParaRPr lang="nl-NL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977" y="1977284"/>
            <a:ext cx="2780612" cy="2413726"/>
          </a:xfrm>
        </p:spPr>
      </p:pic>
      <p:sp>
        <p:nvSpPr>
          <p:cNvPr id="8" name="Rechthoek 7"/>
          <p:cNvSpPr/>
          <p:nvPr/>
        </p:nvSpPr>
        <p:spPr>
          <a:xfrm rot="181618">
            <a:off x="6048331" y="2723405"/>
            <a:ext cx="766172" cy="145116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6012" tIns="48006" rIns="96012" bIns="48006">
            <a:spAutoFit/>
          </a:bodyPr>
          <a:lstStyle/>
          <a:p>
            <a:pPr algn="ctr"/>
            <a:r>
              <a:rPr lang="nl-NL" sz="8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9" name="TextShape 2"/>
          <p:cNvSpPr txBox="1"/>
          <p:nvPr/>
        </p:nvSpPr>
        <p:spPr>
          <a:xfrm>
            <a:off x="1366220" y="4751109"/>
            <a:ext cx="9681884" cy="175203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endParaRPr lang="nl-NL" sz="3360" spc="-1" dirty="0">
              <a:solidFill>
                <a:srgbClr val="0070C0"/>
              </a:solidFill>
            </a:endParaRPr>
          </a:p>
        </p:txBody>
      </p:sp>
      <p:sp>
        <p:nvSpPr>
          <p:cNvPr id="10" name="Toelichting met afgeronde rechthoek 9"/>
          <p:cNvSpPr/>
          <p:nvPr/>
        </p:nvSpPr>
        <p:spPr>
          <a:xfrm>
            <a:off x="1920240" y="4795747"/>
            <a:ext cx="8961120" cy="1979407"/>
          </a:xfrm>
          <a:prstGeom prst="wedgeRoundRectCallout">
            <a:avLst>
              <a:gd name="adj1" fmla="val -16504"/>
              <a:gd name="adj2" fmla="val -3359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nl-NL" sz="6000" dirty="0">
                <a:solidFill>
                  <a:schemeClr val="tx1"/>
                </a:solidFill>
                <a:latin typeface="ScalaSans" panose="020B0500000000000000" pitchFamily="34" charset="0"/>
              </a:rPr>
              <a:t>e</a:t>
            </a:r>
            <a:r>
              <a:rPr lang="nl-NL" sz="6000" dirty="0" smtClean="0">
                <a:solidFill>
                  <a:schemeClr val="tx1"/>
                </a:solidFill>
                <a:latin typeface="ScalaSans" panose="020B0500000000000000" pitchFamily="34" charset="0"/>
              </a:rPr>
              <a:t>xterne </a:t>
            </a:r>
            <a:r>
              <a:rPr lang="nl-NL" sz="6000" dirty="0">
                <a:solidFill>
                  <a:schemeClr val="tx1"/>
                </a:solidFill>
                <a:latin typeface="ScalaSans" panose="020B0500000000000000" pitchFamily="34" charset="0"/>
              </a:rPr>
              <a:t>blik van experts</a:t>
            </a:r>
          </a:p>
        </p:txBody>
      </p:sp>
    </p:spTree>
    <p:extLst>
      <p:ext uri="{BB962C8B-B14F-4D97-AF65-F5344CB8AC3E}">
        <p14:creationId xmlns:p14="http://schemas.microsoft.com/office/powerpoint/2010/main" val="317124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C000"/>
                </a:solidFill>
              </a:rPr>
              <a:t>beslissingshygiëne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11333672" y="8898892"/>
            <a:ext cx="587818" cy="511175"/>
          </a:xfrm>
        </p:spPr>
        <p:txBody>
          <a:bodyPr/>
          <a:lstStyle/>
          <a:p>
            <a:fld id="{EDBE6660-A48E-4213-9B68-E7681892E829}" type="slidenum">
              <a:rPr lang="nl-NL" smtClean="0"/>
              <a:t>59</a:t>
            </a:fld>
            <a:endParaRPr lang="nl-NL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977" y="1977284"/>
            <a:ext cx="2780612" cy="2413726"/>
          </a:xfrm>
        </p:spPr>
      </p:pic>
      <p:sp>
        <p:nvSpPr>
          <p:cNvPr id="8" name="Rechthoek 7"/>
          <p:cNvSpPr/>
          <p:nvPr/>
        </p:nvSpPr>
        <p:spPr>
          <a:xfrm rot="181618">
            <a:off x="6048331" y="2723405"/>
            <a:ext cx="766172" cy="145116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6012" tIns="48006" rIns="96012" bIns="48006">
            <a:spAutoFit/>
          </a:bodyPr>
          <a:lstStyle/>
          <a:p>
            <a:pPr algn="ctr"/>
            <a:r>
              <a:rPr lang="nl-NL" sz="8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  <a:endParaRPr lang="nl-NL" sz="8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B05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TextShape 2"/>
          <p:cNvSpPr txBox="1"/>
          <p:nvPr/>
        </p:nvSpPr>
        <p:spPr>
          <a:xfrm>
            <a:off x="1366220" y="4751109"/>
            <a:ext cx="9681884" cy="175203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endParaRPr lang="nl-NL" sz="3360" spc="-1" dirty="0">
              <a:solidFill>
                <a:srgbClr val="0070C0"/>
              </a:solidFill>
            </a:endParaRPr>
          </a:p>
        </p:txBody>
      </p:sp>
      <p:sp>
        <p:nvSpPr>
          <p:cNvPr id="10" name="Toelichting met afgeronde rechthoek 9"/>
          <p:cNvSpPr/>
          <p:nvPr/>
        </p:nvSpPr>
        <p:spPr>
          <a:xfrm>
            <a:off x="1920240" y="4795748"/>
            <a:ext cx="8961120" cy="2436326"/>
          </a:xfrm>
          <a:prstGeom prst="wedgeRoundRectCallout">
            <a:avLst>
              <a:gd name="adj1" fmla="val -16504"/>
              <a:gd name="adj2" fmla="val -3359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6000" dirty="0">
                <a:solidFill>
                  <a:schemeClr val="tx1"/>
                </a:solidFill>
                <a:latin typeface="ScalaSans" panose="020B0500000000000000" pitchFamily="34" charset="0"/>
              </a:rPr>
              <a:t>oordeel onafhankelijk</a:t>
            </a:r>
          </a:p>
          <a:p>
            <a:pPr algn="ctr"/>
            <a:r>
              <a:rPr lang="nl-NL" sz="6000" dirty="0">
                <a:solidFill>
                  <a:schemeClr val="tx1"/>
                </a:solidFill>
                <a:latin typeface="ScalaSans" panose="020B0500000000000000" pitchFamily="34" charset="0"/>
              </a:rPr>
              <a:t>afzonderlijke onderdelen </a:t>
            </a:r>
          </a:p>
        </p:txBody>
      </p:sp>
    </p:spTree>
    <p:extLst>
      <p:ext uri="{BB962C8B-B14F-4D97-AF65-F5344CB8AC3E}">
        <p14:creationId xmlns:p14="http://schemas.microsoft.com/office/powerpoint/2010/main" val="204500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brein fopt ons …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11333672" y="8898892"/>
            <a:ext cx="587818" cy="511175"/>
          </a:xfrm>
        </p:spPr>
        <p:txBody>
          <a:bodyPr/>
          <a:lstStyle/>
          <a:p>
            <a:fld id="{EDBE6660-A48E-4213-9B68-E7681892E829}" type="slidenum">
              <a:rPr lang="nl-NL" smtClean="0"/>
              <a:t>6</a:t>
            </a:fld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476" y="2036616"/>
            <a:ext cx="8510648" cy="6382986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4032844" y="6930675"/>
            <a:ext cx="47359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7200" dirty="0" smtClean="0"/>
              <a:t>villasubsidie</a:t>
            </a:r>
            <a:endParaRPr lang="nl-NL" sz="7200" dirty="0"/>
          </a:p>
        </p:txBody>
      </p:sp>
    </p:spTree>
    <p:extLst>
      <p:ext uri="{BB962C8B-B14F-4D97-AF65-F5344CB8AC3E}">
        <p14:creationId xmlns:p14="http://schemas.microsoft.com/office/powerpoint/2010/main" val="165109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C000"/>
                </a:solidFill>
              </a:rPr>
              <a:t>beslissingshygiëne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11333672" y="8898892"/>
            <a:ext cx="587818" cy="511175"/>
          </a:xfrm>
        </p:spPr>
        <p:txBody>
          <a:bodyPr/>
          <a:lstStyle/>
          <a:p>
            <a:fld id="{EDBE6660-A48E-4213-9B68-E7681892E829}" type="slidenum">
              <a:rPr lang="nl-NL" smtClean="0"/>
              <a:t>60</a:t>
            </a:fld>
            <a:endParaRPr lang="nl-NL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977" y="1977284"/>
            <a:ext cx="2780612" cy="2413726"/>
          </a:xfrm>
        </p:spPr>
      </p:pic>
      <p:sp>
        <p:nvSpPr>
          <p:cNvPr id="8" name="Rechthoek 7"/>
          <p:cNvSpPr/>
          <p:nvPr/>
        </p:nvSpPr>
        <p:spPr>
          <a:xfrm rot="181618">
            <a:off x="6048331" y="2723405"/>
            <a:ext cx="766172" cy="145116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6012" tIns="48006" rIns="96012" bIns="48006">
            <a:spAutoFit/>
          </a:bodyPr>
          <a:lstStyle/>
          <a:p>
            <a:pPr algn="ctr"/>
            <a:r>
              <a:rPr lang="nl-NL" sz="8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nl-NL" sz="8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B05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TextShape 2"/>
          <p:cNvSpPr txBox="1"/>
          <p:nvPr/>
        </p:nvSpPr>
        <p:spPr>
          <a:xfrm>
            <a:off x="1366220" y="4751109"/>
            <a:ext cx="9681884" cy="175203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endParaRPr lang="nl-NL" sz="3360" spc="-1" dirty="0">
              <a:solidFill>
                <a:srgbClr val="0070C0"/>
              </a:solidFill>
            </a:endParaRPr>
          </a:p>
        </p:txBody>
      </p:sp>
      <p:sp>
        <p:nvSpPr>
          <p:cNvPr id="10" name="Toelichting met afgeronde rechthoek 9"/>
          <p:cNvSpPr/>
          <p:nvPr/>
        </p:nvSpPr>
        <p:spPr>
          <a:xfrm>
            <a:off x="1920240" y="4795747"/>
            <a:ext cx="8961120" cy="1979407"/>
          </a:xfrm>
          <a:prstGeom prst="wedgeRoundRectCallout">
            <a:avLst>
              <a:gd name="adj1" fmla="val -16504"/>
              <a:gd name="adj2" fmla="val -3359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nl-NL" sz="6000" dirty="0">
                <a:solidFill>
                  <a:schemeClr val="tx1"/>
                </a:solidFill>
                <a:latin typeface="ScalaSans" panose="020B0500000000000000" pitchFamily="34" charset="0"/>
              </a:rPr>
              <a:t>vermijd premature </a:t>
            </a:r>
            <a:r>
              <a:rPr lang="nl-NL" sz="6000" dirty="0" err="1">
                <a:solidFill>
                  <a:schemeClr val="tx1"/>
                </a:solidFill>
                <a:latin typeface="ScalaSans" panose="020B0500000000000000" pitchFamily="34" charset="0"/>
              </a:rPr>
              <a:t>intuïtie</a:t>
            </a:r>
            <a:endParaRPr lang="nl-NL" sz="6000" dirty="0">
              <a:solidFill>
                <a:schemeClr val="tx1"/>
              </a:solidFill>
              <a:latin typeface="ScalaSans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6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C000"/>
                </a:solidFill>
              </a:rPr>
              <a:t>beslissingshygiëne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11333672" y="8898892"/>
            <a:ext cx="587818" cy="511175"/>
          </a:xfrm>
        </p:spPr>
        <p:txBody>
          <a:bodyPr/>
          <a:lstStyle/>
          <a:p>
            <a:fld id="{EDBE6660-A48E-4213-9B68-E7681892E829}" type="slidenum">
              <a:rPr lang="nl-NL" smtClean="0"/>
              <a:t>61</a:t>
            </a:fld>
            <a:endParaRPr lang="nl-NL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977" y="1977284"/>
            <a:ext cx="2780612" cy="2413726"/>
          </a:xfrm>
        </p:spPr>
      </p:pic>
      <p:sp>
        <p:nvSpPr>
          <p:cNvPr id="8" name="Rechthoek 7"/>
          <p:cNvSpPr/>
          <p:nvPr/>
        </p:nvSpPr>
        <p:spPr>
          <a:xfrm rot="181618">
            <a:off x="6048331" y="2723405"/>
            <a:ext cx="766172" cy="145116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6012" tIns="48006" rIns="96012" bIns="48006">
            <a:spAutoFit/>
          </a:bodyPr>
          <a:lstStyle/>
          <a:p>
            <a:pPr algn="ctr"/>
            <a:r>
              <a:rPr lang="nl-NL" sz="8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</a:t>
            </a:r>
          </a:p>
        </p:txBody>
      </p:sp>
      <p:sp>
        <p:nvSpPr>
          <p:cNvPr id="9" name="TextShape 2"/>
          <p:cNvSpPr txBox="1"/>
          <p:nvPr/>
        </p:nvSpPr>
        <p:spPr>
          <a:xfrm>
            <a:off x="1366220" y="4751109"/>
            <a:ext cx="9681884" cy="175203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endParaRPr lang="nl-NL" sz="3360" spc="-1" dirty="0">
              <a:solidFill>
                <a:srgbClr val="0070C0"/>
              </a:solidFill>
            </a:endParaRPr>
          </a:p>
        </p:txBody>
      </p:sp>
      <p:sp>
        <p:nvSpPr>
          <p:cNvPr id="10" name="Toelichting met afgeronde rechthoek 9"/>
          <p:cNvSpPr/>
          <p:nvPr/>
        </p:nvSpPr>
        <p:spPr>
          <a:xfrm>
            <a:off x="1071562" y="4795747"/>
            <a:ext cx="10658476" cy="1979407"/>
          </a:xfrm>
          <a:prstGeom prst="wedgeRoundRectCallout">
            <a:avLst>
              <a:gd name="adj1" fmla="val -16504"/>
              <a:gd name="adj2" fmla="val -3359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nl-NL" sz="6000" dirty="0">
                <a:solidFill>
                  <a:schemeClr val="tx1"/>
                </a:solidFill>
                <a:latin typeface="ScalaSans" panose="020B0500000000000000" pitchFamily="34" charset="0"/>
              </a:rPr>
              <a:t>meerdere beoordelaars parallel</a:t>
            </a:r>
          </a:p>
        </p:txBody>
      </p:sp>
    </p:spTree>
    <p:extLst>
      <p:ext uri="{BB962C8B-B14F-4D97-AF65-F5344CB8AC3E}">
        <p14:creationId xmlns:p14="http://schemas.microsoft.com/office/powerpoint/2010/main" val="241431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Beter besluiten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dirty="0" smtClean="0"/>
              <a:t>formuleer </a:t>
            </a:r>
            <a:r>
              <a:rPr lang="nl-NL" dirty="0"/>
              <a:t>de beoordelingsfactoren </a:t>
            </a:r>
            <a:endParaRPr lang="nl-NL" dirty="0" smtClean="0"/>
          </a:p>
          <a:p>
            <a:pPr marL="0" indent="0" algn="ctr">
              <a:buNone/>
            </a:pPr>
            <a:r>
              <a:rPr lang="nl-NL" dirty="0" smtClean="0"/>
              <a:t>Welke </a:t>
            </a:r>
            <a:r>
              <a:rPr lang="nl-NL" dirty="0"/>
              <a:t>eigenschappen en/of criteria spelen een hoofdrol? </a:t>
            </a:r>
          </a:p>
          <a:p>
            <a:pPr marL="0" indent="0" algn="ctr">
              <a:buNone/>
            </a:pPr>
            <a:endParaRPr lang="nl-NL" dirty="0" smtClean="0"/>
          </a:p>
          <a:p>
            <a:pPr marL="0" indent="0" algn="ctr">
              <a:buNone/>
            </a:pPr>
            <a:r>
              <a:rPr lang="nl-NL" dirty="0" smtClean="0"/>
              <a:t>beoordeel </a:t>
            </a:r>
            <a:r>
              <a:rPr lang="nl-NL" dirty="0"/>
              <a:t>elke factor los van </a:t>
            </a:r>
            <a:r>
              <a:rPr lang="nl-NL" dirty="0" smtClean="0"/>
              <a:t>elkaar</a:t>
            </a:r>
            <a:endParaRPr lang="nl-NL" dirty="0"/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dirty="0" smtClean="0"/>
              <a:t>Buig </a:t>
            </a:r>
            <a:r>
              <a:rPr lang="nl-NL" dirty="0"/>
              <a:t>je pas over het uiteindelijke besluit </a:t>
            </a:r>
            <a:endParaRPr lang="nl-NL" dirty="0" smtClean="0"/>
          </a:p>
          <a:p>
            <a:pPr marL="0" indent="0" algn="ctr">
              <a:buNone/>
            </a:pPr>
            <a:r>
              <a:rPr lang="nl-NL" dirty="0" smtClean="0"/>
              <a:t>totdat </a:t>
            </a:r>
            <a:r>
              <a:rPr lang="nl-NL" dirty="0"/>
              <a:t>alle beoordelingen binnen zijn. 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660-A48E-4213-9B68-E7681892E829}" type="slidenum">
              <a:rPr lang="nl-NL" smtClean="0"/>
              <a:pPr/>
              <a:t>62</a:t>
            </a:fld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414276" y="2655419"/>
            <a:ext cx="93166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Righ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nl-NL" sz="11500" b="1" cap="none" spc="0" dirty="0" smtClean="0">
                <a:ln/>
                <a:solidFill>
                  <a:schemeClr val="accent4"/>
                </a:solidFill>
                <a:effectLst/>
              </a:rPr>
              <a:t>1</a:t>
            </a:r>
            <a:endParaRPr lang="nl-NL" sz="115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414277" y="4519406"/>
            <a:ext cx="93166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Righ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nl-NL" sz="11500" b="1" cap="none" spc="0" dirty="0" smtClean="0">
                <a:ln/>
                <a:solidFill>
                  <a:schemeClr val="accent4"/>
                </a:solidFill>
                <a:effectLst/>
              </a:rPr>
              <a:t>2</a:t>
            </a:r>
            <a:endParaRPr lang="nl-NL" sz="115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4" name="Rechthoek 13"/>
          <p:cNvSpPr/>
          <p:nvPr/>
        </p:nvSpPr>
        <p:spPr>
          <a:xfrm>
            <a:off x="414277" y="6347360"/>
            <a:ext cx="93166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Righ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nl-NL" sz="11500" b="1" cap="none" spc="0" dirty="0" smtClean="0">
                <a:ln/>
                <a:solidFill>
                  <a:schemeClr val="accent4"/>
                </a:solidFill>
                <a:effectLst/>
              </a:rPr>
              <a:t>3</a:t>
            </a:r>
            <a:endParaRPr lang="nl-NL" sz="115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1373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C000"/>
                </a:solidFill>
              </a:rPr>
              <a:t>Robuuste risicocultuur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8758" y="2555875"/>
            <a:ext cx="12184084" cy="609187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nl-NL" dirty="0"/>
              <a:t>o</a:t>
            </a:r>
            <a:r>
              <a:rPr lang="nl-NL" dirty="0" smtClean="0"/>
              <a:t>penheid </a:t>
            </a:r>
            <a:r>
              <a:rPr lang="nl-NL" dirty="0"/>
              <a:t>x </a:t>
            </a:r>
            <a:r>
              <a:rPr lang="nl-NL" dirty="0" smtClean="0"/>
              <a:t>transparantie</a:t>
            </a:r>
          </a:p>
          <a:p>
            <a:pPr marL="0" indent="0" algn="ctr">
              <a:buNone/>
            </a:pPr>
            <a:r>
              <a:rPr lang="nl-NL" dirty="0"/>
              <a:t>i</a:t>
            </a:r>
            <a:r>
              <a:rPr lang="nl-NL" dirty="0" smtClean="0"/>
              <a:t>s</a:t>
            </a:r>
          </a:p>
          <a:p>
            <a:pPr marL="0" indent="0" algn="ctr">
              <a:buNone/>
            </a:pPr>
            <a:r>
              <a:rPr lang="nl-NL" dirty="0" smtClean="0"/>
              <a:t>ieders </a:t>
            </a:r>
            <a:r>
              <a:rPr lang="nl-NL" dirty="0"/>
              <a:t>verantwoordelijkheid</a:t>
            </a:r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dirty="0"/>
              <a:t>iedereen doet mee</a:t>
            </a:r>
          </a:p>
          <a:p>
            <a:pPr marL="0" indent="0" algn="ctr">
              <a:buNone/>
            </a:pPr>
            <a:r>
              <a:rPr lang="nl-NL" dirty="0"/>
              <a:t>risico gebaseerde besluitvorming</a:t>
            </a:r>
          </a:p>
          <a:p>
            <a:pPr marL="0" indent="0" algn="ctr">
              <a:buNone/>
            </a:pPr>
            <a:r>
              <a:rPr lang="nl-NL" dirty="0"/>
              <a:t>training</a:t>
            </a:r>
          </a:p>
          <a:p>
            <a:pPr marL="0" indent="0" algn="ctr">
              <a:buNone/>
            </a:pPr>
            <a:r>
              <a:rPr lang="nl-NL" dirty="0"/>
              <a:t>veilige “geen schuld”- cultuur</a:t>
            </a:r>
          </a:p>
          <a:p>
            <a:pPr marL="0" indent="0" algn="ctr">
              <a:buNone/>
            </a:pPr>
            <a:r>
              <a:rPr lang="nl-NL" dirty="0"/>
              <a:t>audits</a:t>
            </a:r>
          </a:p>
          <a:p>
            <a:pPr marL="0" indent="0" algn="ctr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11333672" y="8898892"/>
            <a:ext cx="587818" cy="511175"/>
          </a:xfrm>
        </p:spPr>
        <p:txBody>
          <a:bodyPr/>
          <a:lstStyle/>
          <a:p>
            <a:fld id="{EDBE6660-A48E-4213-9B68-E7681892E829}" type="slidenum">
              <a:rPr lang="nl-NL" smtClean="0"/>
              <a:t>63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063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Succes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660-A48E-4213-9B68-E7681892E829}" type="slidenum">
              <a:rPr lang="nl-NL" smtClean="0"/>
              <a:pPr/>
              <a:t>64</a:t>
            </a:fld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022" y="2153636"/>
            <a:ext cx="10039916" cy="620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45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brein fopt ons …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11333672" y="8898892"/>
            <a:ext cx="587818" cy="511175"/>
          </a:xfrm>
        </p:spPr>
        <p:txBody>
          <a:bodyPr/>
          <a:lstStyle/>
          <a:p>
            <a:fld id="{EDBE6660-A48E-4213-9B68-E7681892E829}" type="slidenum">
              <a:rPr lang="nl-NL" smtClean="0"/>
              <a:t>7</a:t>
            </a:fld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476" y="2036616"/>
            <a:ext cx="8510648" cy="6382986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2250938" y="6918800"/>
            <a:ext cx="84051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7200" dirty="0" smtClean="0"/>
              <a:t>hypotheekrenteaftrek</a:t>
            </a:r>
            <a:endParaRPr lang="nl-NL" sz="7200" dirty="0"/>
          </a:p>
        </p:txBody>
      </p:sp>
    </p:spTree>
    <p:extLst>
      <p:ext uri="{BB962C8B-B14F-4D97-AF65-F5344CB8AC3E}">
        <p14:creationId xmlns:p14="http://schemas.microsoft.com/office/powerpoint/2010/main" val="302932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Afbeelding 5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582" y="5664090"/>
            <a:ext cx="2020763" cy="2068972"/>
          </a:xfrm>
          <a:prstGeom prst="rect">
            <a:avLst/>
          </a:prstGeom>
        </p:spPr>
      </p:pic>
      <p:sp>
        <p:nvSpPr>
          <p:cNvPr id="43" name="Kubus 42"/>
          <p:cNvSpPr/>
          <p:nvPr/>
        </p:nvSpPr>
        <p:spPr>
          <a:xfrm>
            <a:off x="7492372" y="3239516"/>
            <a:ext cx="403761" cy="1683135"/>
          </a:xfrm>
          <a:prstGeom prst="cube">
            <a:avLst/>
          </a:prstGeom>
          <a:solidFill>
            <a:srgbClr val="FF0000"/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Kubus 40"/>
          <p:cNvSpPr/>
          <p:nvPr/>
        </p:nvSpPr>
        <p:spPr>
          <a:xfrm>
            <a:off x="8099332" y="3836813"/>
            <a:ext cx="403761" cy="1683135"/>
          </a:xfrm>
          <a:prstGeom prst="cube">
            <a:avLst/>
          </a:prstGeom>
          <a:solidFill>
            <a:srgbClr val="FF0000"/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95126" y="1275588"/>
            <a:ext cx="11396423" cy="857466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Welke zaken herinneren we beter dan andere?</a:t>
            </a:r>
            <a:endParaRPr lang="nl-NL" dirty="0"/>
          </a:p>
        </p:txBody>
      </p:sp>
      <p:sp>
        <p:nvSpPr>
          <p:cNvPr id="8" name="Kubus 7"/>
          <p:cNvSpPr/>
          <p:nvPr/>
        </p:nvSpPr>
        <p:spPr>
          <a:xfrm>
            <a:off x="7338706" y="4016828"/>
            <a:ext cx="403761" cy="783772"/>
          </a:xfrm>
          <a:prstGeom prst="cube">
            <a:avLst/>
          </a:prstGeom>
          <a:solidFill>
            <a:schemeClr val="tx1"/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Kubus 10"/>
          <p:cNvSpPr/>
          <p:nvPr/>
        </p:nvSpPr>
        <p:spPr>
          <a:xfrm>
            <a:off x="7718960" y="4299448"/>
            <a:ext cx="403761" cy="783772"/>
          </a:xfrm>
          <a:prstGeom prst="cube">
            <a:avLst/>
          </a:prstGeom>
          <a:solidFill>
            <a:schemeClr val="tx1"/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Kubus 12"/>
          <p:cNvSpPr/>
          <p:nvPr/>
        </p:nvSpPr>
        <p:spPr>
          <a:xfrm>
            <a:off x="8544370" y="4931179"/>
            <a:ext cx="403761" cy="783772"/>
          </a:xfrm>
          <a:prstGeom prst="cube">
            <a:avLst/>
          </a:prstGeom>
          <a:solidFill>
            <a:schemeClr val="tx1"/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Kubus 13"/>
          <p:cNvSpPr/>
          <p:nvPr/>
        </p:nvSpPr>
        <p:spPr>
          <a:xfrm>
            <a:off x="8746250" y="5171024"/>
            <a:ext cx="403761" cy="783772"/>
          </a:xfrm>
          <a:prstGeom prst="cube">
            <a:avLst/>
          </a:prstGeom>
          <a:solidFill>
            <a:schemeClr val="tx1"/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Kubus 14"/>
          <p:cNvSpPr/>
          <p:nvPr/>
        </p:nvSpPr>
        <p:spPr>
          <a:xfrm>
            <a:off x="9011090" y="5410869"/>
            <a:ext cx="403761" cy="783772"/>
          </a:xfrm>
          <a:prstGeom prst="cube">
            <a:avLst/>
          </a:prstGeom>
          <a:solidFill>
            <a:schemeClr val="tx1"/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Kubus 15"/>
          <p:cNvSpPr/>
          <p:nvPr/>
        </p:nvSpPr>
        <p:spPr>
          <a:xfrm>
            <a:off x="8633775" y="5758969"/>
            <a:ext cx="403761" cy="783772"/>
          </a:xfrm>
          <a:prstGeom prst="cube">
            <a:avLst/>
          </a:prstGeom>
          <a:solidFill>
            <a:schemeClr val="tx1"/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Kubus 16"/>
          <p:cNvSpPr/>
          <p:nvPr/>
        </p:nvSpPr>
        <p:spPr>
          <a:xfrm>
            <a:off x="7022355" y="4135619"/>
            <a:ext cx="403761" cy="783772"/>
          </a:xfrm>
          <a:prstGeom prst="cube">
            <a:avLst/>
          </a:prstGeom>
          <a:solidFill>
            <a:schemeClr val="tx1"/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Kubus 17"/>
          <p:cNvSpPr/>
          <p:nvPr/>
        </p:nvSpPr>
        <p:spPr>
          <a:xfrm>
            <a:off x="6608316" y="4043585"/>
            <a:ext cx="403761" cy="783772"/>
          </a:xfrm>
          <a:prstGeom prst="cube">
            <a:avLst/>
          </a:prstGeom>
          <a:solidFill>
            <a:schemeClr val="tx1"/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Kubus 18"/>
          <p:cNvSpPr/>
          <p:nvPr/>
        </p:nvSpPr>
        <p:spPr>
          <a:xfrm>
            <a:off x="6761829" y="4408714"/>
            <a:ext cx="403761" cy="783772"/>
          </a:xfrm>
          <a:prstGeom prst="cube">
            <a:avLst/>
          </a:prstGeom>
          <a:solidFill>
            <a:schemeClr val="tx1"/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Kubus 19"/>
          <p:cNvSpPr/>
          <p:nvPr/>
        </p:nvSpPr>
        <p:spPr>
          <a:xfrm>
            <a:off x="7144287" y="4664053"/>
            <a:ext cx="403761" cy="783772"/>
          </a:xfrm>
          <a:prstGeom prst="cube">
            <a:avLst/>
          </a:prstGeom>
          <a:solidFill>
            <a:schemeClr val="tx1"/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Kubus 20"/>
          <p:cNvSpPr/>
          <p:nvPr/>
        </p:nvSpPr>
        <p:spPr>
          <a:xfrm>
            <a:off x="7513080" y="4526167"/>
            <a:ext cx="403761" cy="1422464"/>
          </a:xfrm>
          <a:prstGeom prst="cube">
            <a:avLst/>
          </a:prstGeom>
          <a:solidFill>
            <a:srgbClr val="FF6600"/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Kubus 24"/>
          <p:cNvSpPr/>
          <p:nvPr/>
        </p:nvSpPr>
        <p:spPr>
          <a:xfrm>
            <a:off x="6183694" y="4316563"/>
            <a:ext cx="403761" cy="783772"/>
          </a:xfrm>
          <a:prstGeom prst="cube">
            <a:avLst/>
          </a:prstGeom>
          <a:solidFill>
            <a:schemeClr val="tx1"/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Kubus 25"/>
          <p:cNvSpPr/>
          <p:nvPr/>
        </p:nvSpPr>
        <p:spPr>
          <a:xfrm>
            <a:off x="6351553" y="4526166"/>
            <a:ext cx="403761" cy="783772"/>
          </a:xfrm>
          <a:prstGeom prst="cube">
            <a:avLst/>
          </a:prstGeom>
          <a:solidFill>
            <a:schemeClr val="tx2"/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Kubus 26"/>
          <p:cNvSpPr/>
          <p:nvPr/>
        </p:nvSpPr>
        <p:spPr>
          <a:xfrm>
            <a:off x="6708159" y="4918052"/>
            <a:ext cx="403761" cy="783772"/>
          </a:xfrm>
          <a:prstGeom prst="cube">
            <a:avLst/>
          </a:prstGeom>
          <a:solidFill>
            <a:schemeClr val="tx1"/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Kubus 27"/>
          <p:cNvSpPr/>
          <p:nvPr/>
        </p:nvSpPr>
        <p:spPr>
          <a:xfrm>
            <a:off x="7100925" y="5205758"/>
            <a:ext cx="403761" cy="783772"/>
          </a:xfrm>
          <a:prstGeom prst="cube">
            <a:avLst/>
          </a:prstGeom>
          <a:solidFill>
            <a:schemeClr val="tx1"/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Kubus 28"/>
          <p:cNvSpPr/>
          <p:nvPr/>
        </p:nvSpPr>
        <p:spPr>
          <a:xfrm>
            <a:off x="7435226" y="5519949"/>
            <a:ext cx="403761" cy="783772"/>
          </a:xfrm>
          <a:prstGeom prst="cube">
            <a:avLst/>
          </a:prstGeom>
          <a:solidFill>
            <a:schemeClr val="tx1"/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Kubus 31"/>
          <p:cNvSpPr/>
          <p:nvPr/>
        </p:nvSpPr>
        <p:spPr>
          <a:xfrm>
            <a:off x="5729863" y="4370909"/>
            <a:ext cx="403761" cy="783772"/>
          </a:xfrm>
          <a:prstGeom prst="cube">
            <a:avLst/>
          </a:prstGeom>
          <a:solidFill>
            <a:schemeClr val="tx2"/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Kubus 32"/>
          <p:cNvSpPr/>
          <p:nvPr/>
        </p:nvSpPr>
        <p:spPr>
          <a:xfrm>
            <a:off x="6003260" y="5154681"/>
            <a:ext cx="403761" cy="783772"/>
          </a:xfrm>
          <a:prstGeom prst="cube">
            <a:avLst/>
          </a:prstGeom>
          <a:solidFill>
            <a:schemeClr val="tx1"/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Kubus 33"/>
          <p:cNvSpPr/>
          <p:nvPr/>
        </p:nvSpPr>
        <p:spPr>
          <a:xfrm>
            <a:off x="6620995" y="5546567"/>
            <a:ext cx="403761" cy="783772"/>
          </a:xfrm>
          <a:prstGeom prst="cube">
            <a:avLst/>
          </a:prstGeom>
          <a:solidFill>
            <a:schemeClr val="tx2"/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Kubus 35"/>
          <p:cNvSpPr/>
          <p:nvPr/>
        </p:nvSpPr>
        <p:spPr>
          <a:xfrm>
            <a:off x="5172589" y="4571523"/>
            <a:ext cx="403761" cy="783772"/>
          </a:xfrm>
          <a:prstGeom prst="cube">
            <a:avLst/>
          </a:prstGeom>
          <a:solidFill>
            <a:schemeClr val="tx1"/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Kubus 36"/>
          <p:cNvSpPr/>
          <p:nvPr/>
        </p:nvSpPr>
        <p:spPr>
          <a:xfrm>
            <a:off x="5444039" y="4889653"/>
            <a:ext cx="403761" cy="783772"/>
          </a:xfrm>
          <a:prstGeom prst="cube">
            <a:avLst/>
          </a:prstGeom>
          <a:solidFill>
            <a:schemeClr val="tx1"/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Kubus 38"/>
          <p:cNvSpPr/>
          <p:nvPr/>
        </p:nvSpPr>
        <p:spPr>
          <a:xfrm>
            <a:off x="6559948" y="6030414"/>
            <a:ext cx="403761" cy="783772"/>
          </a:xfrm>
          <a:prstGeom prst="cube">
            <a:avLst/>
          </a:prstGeom>
          <a:solidFill>
            <a:schemeClr val="tx1"/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Kubus 11"/>
          <p:cNvSpPr/>
          <p:nvPr/>
        </p:nvSpPr>
        <p:spPr>
          <a:xfrm>
            <a:off x="8276234" y="4691334"/>
            <a:ext cx="403761" cy="1131651"/>
          </a:xfrm>
          <a:prstGeom prst="cube">
            <a:avLst/>
          </a:prstGeom>
          <a:solidFill>
            <a:schemeClr val="tx1"/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Kubus 21"/>
          <p:cNvSpPr/>
          <p:nvPr/>
        </p:nvSpPr>
        <p:spPr>
          <a:xfrm>
            <a:off x="7927960" y="4919391"/>
            <a:ext cx="403761" cy="783772"/>
          </a:xfrm>
          <a:prstGeom prst="cube">
            <a:avLst/>
          </a:prstGeom>
          <a:solidFill>
            <a:schemeClr val="tx1"/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Kubus 22"/>
          <p:cNvSpPr/>
          <p:nvPr/>
        </p:nvSpPr>
        <p:spPr>
          <a:xfrm>
            <a:off x="8236164" y="5355295"/>
            <a:ext cx="403761" cy="783772"/>
          </a:xfrm>
          <a:prstGeom prst="cube">
            <a:avLst/>
          </a:prstGeom>
          <a:solidFill>
            <a:schemeClr val="tx1"/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Kubus 29"/>
          <p:cNvSpPr/>
          <p:nvPr/>
        </p:nvSpPr>
        <p:spPr>
          <a:xfrm>
            <a:off x="7897452" y="5616602"/>
            <a:ext cx="403761" cy="1186426"/>
          </a:xfrm>
          <a:prstGeom prst="cube">
            <a:avLst/>
          </a:prstGeom>
          <a:solidFill>
            <a:srgbClr val="FF0000"/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Kubus 23"/>
          <p:cNvSpPr/>
          <p:nvPr/>
        </p:nvSpPr>
        <p:spPr>
          <a:xfrm>
            <a:off x="8311806" y="6090249"/>
            <a:ext cx="403761" cy="783772"/>
          </a:xfrm>
          <a:prstGeom prst="cube">
            <a:avLst/>
          </a:prstGeom>
          <a:solidFill>
            <a:schemeClr val="tx1"/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Kubus 43"/>
          <p:cNvSpPr/>
          <p:nvPr/>
        </p:nvSpPr>
        <p:spPr>
          <a:xfrm>
            <a:off x="4737348" y="4800601"/>
            <a:ext cx="403761" cy="719348"/>
          </a:xfrm>
          <a:prstGeom prst="cube">
            <a:avLst/>
          </a:prstGeom>
          <a:solidFill>
            <a:srgbClr val="FF6600"/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Kubus 44"/>
          <p:cNvSpPr/>
          <p:nvPr/>
        </p:nvSpPr>
        <p:spPr>
          <a:xfrm>
            <a:off x="5093304" y="4735066"/>
            <a:ext cx="403761" cy="1202496"/>
          </a:xfrm>
          <a:prstGeom prst="cube">
            <a:avLst/>
          </a:prstGeom>
          <a:solidFill>
            <a:srgbClr val="FF0000"/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6" name="Kubus 45"/>
          <p:cNvSpPr/>
          <p:nvPr/>
        </p:nvSpPr>
        <p:spPr>
          <a:xfrm>
            <a:off x="5591445" y="5472811"/>
            <a:ext cx="403761" cy="908668"/>
          </a:xfrm>
          <a:prstGeom prst="cube">
            <a:avLst/>
          </a:prstGeom>
          <a:solidFill>
            <a:srgbClr val="FFCCCC"/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0" name="Half kader 49"/>
          <p:cNvSpPr/>
          <p:nvPr/>
        </p:nvSpPr>
        <p:spPr>
          <a:xfrm rot="13399828">
            <a:off x="4879755" y="3900688"/>
            <a:ext cx="4309734" cy="3348934"/>
          </a:xfrm>
          <a:custGeom>
            <a:avLst/>
            <a:gdLst>
              <a:gd name="connsiteX0" fmla="*/ 0 w 4281862"/>
              <a:gd name="connsiteY0" fmla="*/ 0 h 3257339"/>
              <a:gd name="connsiteX1" fmla="*/ 4281862 w 4281862"/>
              <a:gd name="connsiteY1" fmla="*/ 0 h 3257339"/>
              <a:gd name="connsiteX2" fmla="*/ 4211682 w 4281862"/>
              <a:gd name="connsiteY2" fmla="*/ 53388 h 3257339"/>
              <a:gd name="connsiteX3" fmla="*/ 61075 w 4281862"/>
              <a:gd name="connsiteY3" fmla="*/ 53388 h 3257339"/>
              <a:gd name="connsiteX4" fmla="*/ 61075 w 4281862"/>
              <a:gd name="connsiteY4" fmla="*/ 3210877 h 3257339"/>
              <a:gd name="connsiteX5" fmla="*/ 0 w 4281862"/>
              <a:gd name="connsiteY5" fmla="*/ 3257339 h 3257339"/>
              <a:gd name="connsiteX6" fmla="*/ 0 w 4281862"/>
              <a:gd name="connsiteY6" fmla="*/ 0 h 3257339"/>
              <a:gd name="connsiteX0" fmla="*/ 0 w 4281862"/>
              <a:gd name="connsiteY0" fmla="*/ 163866 h 3421205"/>
              <a:gd name="connsiteX1" fmla="*/ 4281862 w 4281862"/>
              <a:gd name="connsiteY1" fmla="*/ 163866 h 3421205"/>
              <a:gd name="connsiteX2" fmla="*/ 4251617 w 4281862"/>
              <a:gd name="connsiteY2" fmla="*/ 0 h 3421205"/>
              <a:gd name="connsiteX3" fmla="*/ 61075 w 4281862"/>
              <a:gd name="connsiteY3" fmla="*/ 217254 h 3421205"/>
              <a:gd name="connsiteX4" fmla="*/ 61075 w 4281862"/>
              <a:gd name="connsiteY4" fmla="*/ 3374743 h 3421205"/>
              <a:gd name="connsiteX5" fmla="*/ 0 w 4281862"/>
              <a:gd name="connsiteY5" fmla="*/ 3421205 h 3421205"/>
              <a:gd name="connsiteX6" fmla="*/ 0 w 4281862"/>
              <a:gd name="connsiteY6" fmla="*/ 163866 h 3421205"/>
              <a:gd name="connsiteX0" fmla="*/ 0 w 4309734"/>
              <a:gd name="connsiteY0" fmla="*/ 163866 h 3421205"/>
              <a:gd name="connsiteX1" fmla="*/ 4309734 w 4309734"/>
              <a:gd name="connsiteY1" fmla="*/ 72271 h 3421205"/>
              <a:gd name="connsiteX2" fmla="*/ 4251617 w 4309734"/>
              <a:gd name="connsiteY2" fmla="*/ 0 h 3421205"/>
              <a:gd name="connsiteX3" fmla="*/ 61075 w 4309734"/>
              <a:gd name="connsiteY3" fmla="*/ 217254 h 3421205"/>
              <a:gd name="connsiteX4" fmla="*/ 61075 w 4309734"/>
              <a:gd name="connsiteY4" fmla="*/ 3374743 h 3421205"/>
              <a:gd name="connsiteX5" fmla="*/ 0 w 4309734"/>
              <a:gd name="connsiteY5" fmla="*/ 3421205 h 3421205"/>
              <a:gd name="connsiteX6" fmla="*/ 0 w 4309734"/>
              <a:gd name="connsiteY6" fmla="*/ 163866 h 3421205"/>
              <a:gd name="connsiteX0" fmla="*/ 0 w 4309734"/>
              <a:gd name="connsiteY0" fmla="*/ 91595 h 3348934"/>
              <a:gd name="connsiteX1" fmla="*/ 4309734 w 4309734"/>
              <a:gd name="connsiteY1" fmla="*/ 0 h 3348934"/>
              <a:gd name="connsiteX2" fmla="*/ 4255363 w 4309734"/>
              <a:gd name="connsiteY2" fmla="*/ 87452 h 3348934"/>
              <a:gd name="connsiteX3" fmla="*/ 61075 w 4309734"/>
              <a:gd name="connsiteY3" fmla="*/ 144983 h 3348934"/>
              <a:gd name="connsiteX4" fmla="*/ 61075 w 4309734"/>
              <a:gd name="connsiteY4" fmla="*/ 3302472 h 3348934"/>
              <a:gd name="connsiteX5" fmla="*/ 0 w 4309734"/>
              <a:gd name="connsiteY5" fmla="*/ 3348934 h 3348934"/>
              <a:gd name="connsiteX6" fmla="*/ 0 w 4309734"/>
              <a:gd name="connsiteY6" fmla="*/ 91595 h 3348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09734" h="3348934">
                <a:moveTo>
                  <a:pt x="0" y="91595"/>
                </a:moveTo>
                <a:lnTo>
                  <a:pt x="4309734" y="0"/>
                </a:lnTo>
                <a:lnTo>
                  <a:pt x="4255363" y="87452"/>
                </a:lnTo>
                <a:lnTo>
                  <a:pt x="61075" y="144983"/>
                </a:lnTo>
                <a:lnTo>
                  <a:pt x="61075" y="3302472"/>
                </a:lnTo>
                <a:lnTo>
                  <a:pt x="0" y="3348934"/>
                </a:lnTo>
                <a:lnTo>
                  <a:pt x="0" y="9159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51" name="Tekstvak 50"/>
          <p:cNvSpPr txBox="1"/>
          <p:nvPr/>
        </p:nvSpPr>
        <p:spPr>
          <a:xfrm>
            <a:off x="7727195" y="7883399"/>
            <a:ext cx="978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heden</a:t>
            </a:r>
            <a:endParaRPr lang="nl-NL" sz="2400" dirty="0"/>
          </a:p>
        </p:txBody>
      </p:sp>
      <p:sp>
        <p:nvSpPr>
          <p:cNvPr id="52" name="Tekstvak 51"/>
          <p:cNvSpPr txBox="1"/>
          <p:nvPr/>
        </p:nvSpPr>
        <p:spPr>
          <a:xfrm>
            <a:off x="9532376" y="5954796"/>
            <a:ext cx="1284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verleden</a:t>
            </a:r>
            <a:endParaRPr lang="nl-NL" sz="2400" dirty="0"/>
          </a:p>
        </p:txBody>
      </p:sp>
      <p:sp>
        <p:nvSpPr>
          <p:cNvPr id="38" name="Kubus 37"/>
          <p:cNvSpPr/>
          <p:nvPr/>
        </p:nvSpPr>
        <p:spPr>
          <a:xfrm>
            <a:off x="5954978" y="5914804"/>
            <a:ext cx="403761" cy="783772"/>
          </a:xfrm>
          <a:prstGeom prst="cube">
            <a:avLst/>
          </a:prstGeom>
          <a:solidFill>
            <a:schemeClr val="tx1"/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7" name="Kubus 46"/>
          <p:cNvSpPr/>
          <p:nvPr/>
        </p:nvSpPr>
        <p:spPr>
          <a:xfrm>
            <a:off x="6303322" y="6111526"/>
            <a:ext cx="403761" cy="908668"/>
          </a:xfrm>
          <a:prstGeom prst="cube">
            <a:avLst/>
          </a:prstGeom>
          <a:solidFill>
            <a:srgbClr val="FF6600"/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5" name="PIJL-OMHOOG 54"/>
          <p:cNvSpPr/>
          <p:nvPr/>
        </p:nvSpPr>
        <p:spPr>
          <a:xfrm>
            <a:off x="9605106" y="3391524"/>
            <a:ext cx="229942" cy="2431461"/>
          </a:xfrm>
          <a:prstGeom prst="up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8000">
                <a:srgbClr val="FF6600"/>
              </a:gs>
              <a:gs pos="84000">
                <a:schemeClr val="tx1"/>
              </a:gs>
              <a:gs pos="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1" name="Kubus 60"/>
          <p:cNvSpPr/>
          <p:nvPr/>
        </p:nvSpPr>
        <p:spPr>
          <a:xfrm>
            <a:off x="6977379" y="6047138"/>
            <a:ext cx="403761" cy="783772"/>
          </a:xfrm>
          <a:prstGeom prst="cube">
            <a:avLst/>
          </a:prstGeom>
          <a:solidFill>
            <a:schemeClr val="tx2"/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Kubus 34"/>
          <p:cNvSpPr/>
          <p:nvPr/>
        </p:nvSpPr>
        <p:spPr>
          <a:xfrm>
            <a:off x="7333763" y="6101342"/>
            <a:ext cx="403761" cy="783772"/>
          </a:xfrm>
          <a:prstGeom prst="cube">
            <a:avLst/>
          </a:prstGeom>
          <a:solidFill>
            <a:schemeClr val="tx1"/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Kubus 47"/>
          <p:cNvSpPr/>
          <p:nvPr/>
        </p:nvSpPr>
        <p:spPr>
          <a:xfrm>
            <a:off x="6899044" y="6645941"/>
            <a:ext cx="403761" cy="786030"/>
          </a:xfrm>
          <a:prstGeom prst="cube">
            <a:avLst/>
          </a:prstGeom>
          <a:solidFill>
            <a:schemeClr val="tx1"/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2" name="Tekstvak 61"/>
          <p:cNvSpPr txBox="1"/>
          <p:nvPr/>
        </p:nvSpPr>
        <p:spPr>
          <a:xfrm>
            <a:off x="9904784" y="3280760"/>
            <a:ext cx="814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hoog</a:t>
            </a:r>
            <a:endParaRPr lang="nl-NL" sz="2400" dirty="0"/>
          </a:p>
        </p:txBody>
      </p:sp>
      <p:sp>
        <p:nvSpPr>
          <p:cNvPr id="63" name="Tekstvak 62"/>
          <p:cNvSpPr txBox="1"/>
          <p:nvPr/>
        </p:nvSpPr>
        <p:spPr>
          <a:xfrm>
            <a:off x="9904784" y="5505778"/>
            <a:ext cx="694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laag</a:t>
            </a:r>
            <a:endParaRPr lang="nl-NL" sz="2400" dirty="0"/>
          </a:p>
        </p:txBody>
      </p:sp>
      <p:cxnSp>
        <p:nvCxnSpPr>
          <p:cNvPr id="65" name="Rechte verbindingslijn met pijl 64"/>
          <p:cNvCxnSpPr/>
          <p:nvPr/>
        </p:nvCxnSpPr>
        <p:spPr>
          <a:xfrm flipV="1">
            <a:off x="2878203" y="6052564"/>
            <a:ext cx="5221129" cy="1055159"/>
          </a:xfrm>
          <a:prstGeom prst="straightConnector1">
            <a:avLst/>
          </a:prstGeom>
          <a:ln w="76200">
            <a:solidFill>
              <a:srgbClr val="CCECFF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Rechte verbindingslijn met pijl 65"/>
          <p:cNvCxnSpPr/>
          <p:nvPr/>
        </p:nvCxnSpPr>
        <p:spPr>
          <a:xfrm flipV="1">
            <a:off x="2873229" y="4068959"/>
            <a:ext cx="5451776" cy="2994215"/>
          </a:xfrm>
          <a:prstGeom prst="straightConnector1">
            <a:avLst/>
          </a:prstGeom>
          <a:ln w="76200">
            <a:solidFill>
              <a:srgbClr val="CCECFF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echte verbindingslijn met pijl 66"/>
          <p:cNvCxnSpPr/>
          <p:nvPr/>
        </p:nvCxnSpPr>
        <p:spPr>
          <a:xfrm flipV="1">
            <a:off x="2854454" y="3504929"/>
            <a:ext cx="4771424" cy="3524298"/>
          </a:xfrm>
          <a:prstGeom prst="straightConnector1">
            <a:avLst/>
          </a:prstGeom>
          <a:ln w="76200">
            <a:solidFill>
              <a:srgbClr val="CCECFF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echte verbindingslijn met pijl 67"/>
          <p:cNvCxnSpPr/>
          <p:nvPr/>
        </p:nvCxnSpPr>
        <p:spPr>
          <a:xfrm flipV="1">
            <a:off x="2894198" y="5766802"/>
            <a:ext cx="2912679" cy="1348503"/>
          </a:xfrm>
          <a:prstGeom prst="straightConnector1">
            <a:avLst/>
          </a:prstGeom>
          <a:ln w="76200">
            <a:solidFill>
              <a:srgbClr val="CCECFF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Rechte verbindingslijn met pijl 68"/>
          <p:cNvCxnSpPr/>
          <p:nvPr/>
        </p:nvCxnSpPr>
        <p:spPr>
          <a:xfrm flipV="1">
            <a:off x="2866704" y="4969467"/>
            <a:ext cx="2420680" cy="2071558"/>
          </a:xfrm>
          <a:prstGeom prst="straightConnector1">
            <a:avLst/>
          </a:prstGeom>
          <a:ln w="76200">
            <a:solidFill>
              <a:srgbClr val="CCECFF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echte verbindingslijn met pijl 69"/>
          <p:cNvCxnSpPr/>
          <p:nvPr/>
        </p:nvCxnSpPr>
        <p:spPr>
          <a:xfrm flipV="1">
            <a:off x="2843641" y="5055939"/>
            <a:ext cx="2153654" cy="1960016"/>
          </a:xfrm>
          <a:prstGeom prst="straightConnector1">
            <a:avLst/>
          </a:prstGeom>
          <a:ln w="76200">
            <a:solidFill>
              <a:srgbClr val="CCECFF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echte verbindingslijn met pijl 71"/>
          <p:cNvCxnSpPr/>
          <p:nvPr/>
        </p:nvCxnSpPr>
        <p:spPr>
          <a:xfrm flipV="1">
            <a:off x="2881460" y="6681095"/>
            <a:ext cx="3642887" cy="468551"/>
          </a:xfrm>
          <a:prstGeom prst="straightConnector1">
            <a:avLst/>
          </a:prstGeom>
          <a:ln w="76200">
            <a:solidFill>
              <a:srgbClr val="CCECFF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Rechte verbindingslijn met pijl 82"/>
          <p:cNvCxnSpPr/>
          <p:nvPr/>
        </p:nvCxnSpPr>
        <p:spPr>
          <a:xfrm flipV="1">
            <a:off x="2880374" y="5081008"/>
            <a:ext cx="4863565" cy="2025632"/>
          </a:xfrm>
          <a:prstGeom prst="straightConnector1">
            <a:avLst/>
          </a:prstGeom>
          <a:ln w="76200">
            <a:solidFill>
              <a:srgbClr val="CCECFF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kstvak 85"/>
          <p:cNvSpPr txBox="1"/>
          <p:nvPr/>
        </p:nvSpPr>
        <p:spPr>
          <a:xfrm>
            <a:off x="9904784" y="4408714"/>
            <a:ext cx="1151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IMPACT</a:t>
            </a:r>
            <a:endParaRPr lang="nl-NL" sz="2400" dirty="0"/>
          </a:p>
        </p:txBody>
      </p:sp>
      <p:sp>
        <p:nvSpPr>
          <p:cNvPr id="31" name="Kubus 30"/>
          <p:cNvSpPr/>
          <p:nvPr/>
        </p:nvSpPr>
        <p:spPr>
          <a:xfrm>
            <a:off x="7997653" y="6432604"/>
            <a:ext cx="403761" cy="783772"/>
          </a:xfrm>
          <a:prstGeom prst="cube">
            <a:avLst/>
          </a:prstGeom>
          <a:solidFill>
            <a:schemeClr val="tx1"/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Kubus 39"/>
          <p:cNvSpPr/>
          <p:nvPr/>
        </p:nvSpPr>
        <p:spPr>
          <a:xfrm>
            <a:off x="7626964" y="6493227"/>
            <a:ext cx="403761" cy="1112357"/>
          </a:xfrm>
          <a:prstGeom prst="cube">
            <a:avLst/>
          </a:prstGeom>
          <a:solidFill>
            <a:schemeClr val="tx2"/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9" name="Kubus 48"/>
          <p:cNvSpPr/>
          <p:nvPr/>
        </p:nvSpPr>
        <p:spPr>
          <a:xfrm>
            <a:off x="7267042" y="6732820"/>
            <a:ext cx="403761" cy="1088360"/>
          </a:xfrm>
          <a:prstGeom prst="cube">
            <a:avLst/>
          </a:prstGeom>
          <a:solidFill>
            <a:srgbClr val="FF6600"/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59" name="Rechte verbindingslijn met pijl 58"/>
          <p:cNvCxnSpPr/>
          <p:nvPr/>
        </p:nvCxnSpPr>
        <p:spPr>
          <a:xfrm>
            <a:off x="2881460" y="7168666"/>
            <a:ext cx="4587462" cy="71455"/>
          </a:xfrm>
          <a:prstGeom prst="straightConnector1">
            <a:avLst/>
          </a:prstGeom>
          <a:ln w="76200">
            <a:solidFill>
              <a:srgbClr val="CCECFF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Wolkvormige toelichting 2"/>
          <p:cNvSpPr/>
          <p:nvPr/>
        </p:nvSpPr>
        <p:spPr>
          <a:xfrm>
            <a:off x="1599699" y="3244649"/>
            <a:ext cx="3268195" cy="2106017"/>
          </a:xfrm>
          <a:prstGeom prst="cloud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500" dirty="0">
                <a:solidFill>
                  <a:srgbClr val="FF0000"/>
                </a:solidFill>
              </a:rPr>
              <a:t>!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6746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1" grpId="0" animBg="1"/>
      <p:bldP spid="8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9" grpId="0" animBg="1"/>
      <p:bldP spid="12" grpId="0" animBg="1"/>
      <p:bldP spid="22" grpId="0" animBg="1"/>
      <p:bldP spid="23" grpId="0" animBg="1"/>
      <p:bldP spid="30" grpId="0" animBg="1"/>
      <p:bldP spid="24" grpId="0" animBg="1"/>
      <p:bldP spid="44" grpId="0" animBg="1"/>
      <p:bldP spid="45" grpId="0" animBg="1"/>
      <p:bldP spid="46" grpId="0" animBg="1"/>
      <p:bldP spid="50" grpId="0" animBg="1"/>
      <p:bldP spid="51" grpId="0"/>
      <p:bldP spid="52" grpId="0"/>
      <p:bldP spid="38" grpId="0" animBg="1"/>
      <p:bldP spid="47" grpId="0" animBg="1"/>
      <p:bldP spid="55" grpId="0" animBg="1"/>
      <p:bldP spid="61" grpId="0" animBg="1"/>
      <p:bldP spid="35" grpId="0" animBg="1"/>
      <p:bldP spid="48" grpId="0" animBg="1"/>
      <p:bldP spid="62" grpId="0"/>
      <p:bldP spid="63" grpId="0"/>
      <p:bldP spid="86" grpId="0"/>
      <p:bldP spid="31" grpId="0" animBg="1"/>
      <p:bldP spid="40" grpId="0" animBg="1"/>
      <p:bldP spid="49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11333672" y="8898892"/>
            <a:ext cx="587818" cy="511175"/>
          </a:xfrm>
        </p:spPr>
        <p:txBody>
          <a:bodyPr/>
          <a:lstStyle/>
          <a:p>
            <a:fld id="{EDBE6660-A48E-4213-9B68-E7681892E829}" type="slidenum">
              <a:rPr lang="nl-NL" smtClean="0"/>
              <a:t>9</a:t>
            </a:fld>
            <a:endParaRPr lang="nl-NL"/>
          </a:p>
        </p:txBody>
      </p:sp>
      <p:pic>
        <p:nvPicPr>
          <p:cNvPr id="3074" name="Picture 2" descr="September 11 attacks | History, Summary, Location, Timeline, Casualties, &amp;  Facts | Britannic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13"/>
          <a:stretch/>
        </p:blipFill>
        <p:spPr bwMode="auto">
          <a:xfrm>
            <a:off x="2439091" y="645458"/>
            <a:ext cx="7923418" cy="785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10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17738</TotalTime>
  <Words>910</Words>
  <Application>Microsoft Office PowerPoint</Application>
  <PresentationFormat>A3 (297 x 420 mm)</PresentationFormat>
  <Paragraphs>360</Paragraphs>
  <Slides>64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64</vt:i4>
      </vt:variant>
    </vt:vector>
  </HeadingPairs>
  <TitlesOfParts>
    <vt:vector size="71" baseType="lpstr">
      <vt:lpstr>Arial</vt:lpstr>
      <vt:lpstr>Calibri</vt:lpstr>
      <vt:lpstr>Calibri Light</vt:lpstr>
      <vt:lpstr>Open Sans</vt:lpstr>
      <vt:lpstr>ScalaSans</vt:lpstr>
      <vt:lpstr>Wingdings</vt:lpstr>
      <vt:lpstr>Kantoorthema</vt:lpstr>
      <vt:lpstr>Brein &amp; Besluitvorming </vt:lpstr>
      <vt:lpstr>Het brein fopt ons</vt:lpstr>
      <vt:lpstr>Hoeveel is …</vt:lpstr>
      <vt:lpstr>Hoeveel is …</vt:lpstr>
      <vt:lpstr>Hoeveel is …</vt:lpstr>
      <vt:lpstr>Het brein fopt ons …</vt:lpstr>
      <vt:lpstr>Het brein fopt ons …</vt:lpstr>
      <vt:lpstr>Welke zaken herinneren we beter dan andere?</vt:lpstr>
      <vt:lpstr>PowerPoint-presentatie</vt:lpstr>
      <vt:lpstr>PowerPoint-presentatie</vt:lpstr>
      <vt:lpstr>Nu jullie</vt:lpstr>
      <vt:lpstr>PowerPoint-presentatie</vt:lpstr>
      <vt:lpstr>PowerPoint-presentatie</vt:lpstr>
      <vt:lpstr>PowerPoint-presentatie</vt:lpstr>
      <vt:lpstr>Daniel Kahneman</vt:lpstr>
      <vt:lpstr>Testje </vt:lpstr>
      <vt:lpstr>Testje </vt:lpstr>
      <vt:lpstr>ietsje moeilijker </vt:lpstr>
      <vt:lpstr>PowerPoint-presentatie</vt:lpstr>
      <vt:lpstr>Systeem 1</vt:lpstr>
      <vt:lpstr>Systeem 2</vt:lpstr>
      <vt:lpstr>Conclusie 1</vt:lpstr>
      <vt:lpstr>Polletje</vt:lpstr>
      <vt:lpstr>prospecttheorie</vt:lpstr>
      <vt:lpstr>Polletje</vt:lpstr>
      <vt:lpstr>Zien wat je wilt zien!</vt:lpstr>
      <vt:lpstr>Veiling</vt:lpstr>
      <vt:lpstr>verliesaversie</vt:lpstr>
      <vt:lpstr>28 januari 1986</vt:lpstr>
      <vt:lpstr>Groepsdenken</vt:lpstr>
      <vt:lpstr>Bias</vt:lpstr>
      <vt:lpstr>Ratio zwaar overschat</vt:lpstr>
      <vt:lpstr>Conclusie 2</vt:lpstr>
      <vt:lpstr>Daniel Kahneman</vt:lpstr>
      <vt:lpstr>Voorbeeld 1</vt:lpstr>
      <vt:lpstr>Voorbeeld 2</vt:lpstr>
      <vt:lpstr>Voorbeeld 3</vt:lpstr>
      <vt:lpstr>Ruis</vt:lpstr>
      <vt:lpstr>Nu jullie</vt:lpstr>
      <vt:lpstr>PowerPoint-presentatie</vt:lpstr>
      <vt:lpstr>PowerPoint-presentatie</vt:lpstr>
      <vt:lpstr>Ruis is een groot probleem</vt:lpstr>
      <vt:lpstr>Conclusie 3</vt:lpstr>
      <vt:lpstr>Nog een breindingetje</vt:lpstr>
      <vt:lpstr>PowerPoint-presentatie</vt:lpstr>
      <vt:lpstr>Zwijgende organisatie</vt:lpstr>
      <vt:lpstr>Zwijgen</vt:lpstr>
      <vt:lpstr>Manier van overleven</vt:lpstr>
      <vt:lpstr>Grootste angst van leiders</vt:lpstr>
      <vt:lpstr>PowerPoint-presentatie</vt:lpstr>
      <vt:lpstr>Veilige werkplek</vt:lpstr>
      <vt:lpstr>De krachtige vraag (1)</vt:lpstr>
      <vt:lpstr>De krachtige vraag (2)</vt:lpstr>
      <vt:lpstr>Conclusie 4 </vt:lpstr>
      <vt:lpstr>Ideale besluitvorming</vt:lpstr>
      <vt:lpstr>Besluiten we dan nooit goed?</vt:lpstr>
      <vt:lpstr>beslissingshygiëne</vt:lpstr>
      <vt:lpstr>beslissingshygiëne</vt:lpstr>
      <vt:lpstr>beslissingshygiëne</vt:lpstr>
      <vt:lpstr>beslissingshygiëne</vt:lpstr>
      <vt:lpstr>beslissingshygiëne</vt:lpstr>
      <vt:lpstr>Beter besluiten</vt:lpstr>
      <vt:lpstr>Robuuste risicocultuur</vt:lpstr>
      <vt:lpstr>Succes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Teamchanger Event 2019 Masterclass thema: Teamkracht 2.0</dc:title>
  <dc:creator>Jan Olav Smit</dc:creator>
  <cp:lastModifiedBy>Jan Olav Smit</cp:lastModifiedBy>
  <cp:revision>320</cp:revision>
  <cp:lastPrinted>2020-09-29T14:00:02Z</cp:lastPrinted>
  <dcterms:created xsi:type="dcterms:W3CDTF">2019-08-10T09:07:53Z</dcterms:created>
  <dcterms:modified xsi:type="dcterms:W3CDTF">2024-10-25T08:45:44Z</dcterms:modified>
</cp:coreProperties>
</file>